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3.xml" ContentType="application/vnd.openxmlformats-officedocument.presentationml.tags+xml"/>
  <Override PartName="/ppt/notesSlides/notesSlide4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51"/>
  </p:notesMasterIdLst>
  <p:handoutMasterIdLst>
    <p:handoutMasterId r:id="rId52"/>
  </p:handoutMasterIdLst>
  <p:sldIdLst>
    <p:sldId id="256" r:id="rId2"/>
    <p:sldId id="533" r:id="rId3"/>
    <p:sldId id="364" r:id="rId4"/>
    <p:sldId id="363" r:id="rId5"/>
    <p:sldId id="597" r:id="rId6"/>
    <p:sldId id="534" r:id="rId7"/>
    <p:sldId id="259" r:id="rId8"/>
    <p:sldId id="535" r:id="rId9"/>
    <p:sldId id="536" r:id="rId10"/>
    <p:sldId id="554" r:id="rId11"/>
    <p:sldId id="569" r:id="rId12"/>
    <p:sldId id="572" r:id="rId13"/>
    <p:sldId id="537" r:id="rId14"/>
    <p:sldId id="598" r:id="rId15"/>
    <p:sldId id="556" r:id="rId16"/>
    <p:sldId id="559" r:id="rId17"/>
    <p:sldId id="561" r:id="rId18"/>
    <p:sldId id="555" r:id="rId19"/>
    <p:sldId id="564" r:id="rId20"/>
    <p:sldId id="567" r:id="rId21"/>
    <p:sldId id="573" r:id="rId22"/>
    <p:sldId id="575" r:id="rId23"/>
    <p:sldId id="576" r:id="rId24"/>
    <p:sldId id="574" r:id="rId25"/>
    <p:sldId id="577" r:id="rId26"/>
    <p:sldId id="578" r:id="rId27"/>
    <p:sldId id="579" r:id="rId28"/>
    <p:sldId id="580" r:id="rId29"/>
    <p:sldId id="581" r:id="rId30"/>
    <p:sldId id="582" r:id="rId31"/>
    <p:sldId id="583" r:id="rId32"/>
    <p:sldId id="568" r:id="rId33"/>
    <p:sldId id="570" r:id="rId34"/>
    <p:sldId id="571" r:id="rId35"/>
    <p:sldId id="565" r:id="rId36"/>
    <p:sldId id="584" r:id="rId37"/>
    <p:sldId id="586" r:id="rId38"/>
    <p:sldId id="587" r:id="rId39"/>
    <p:sldId id="589" r:id="rId40"/>
    <p:sldId id="588" r:id="rId41"/>
    <p:sldId id="591" r:id="rId42"/>
    <p:sldId id="590" r:id="rId43"/>
    <p:sldId id="592" r:id="rId44"/>
    <p:sldId id="585" r:id="rId45"/>
    <p:sldId id="593" r:id="rId46"/>
    <p:sldId id="594" r:id="rId47"/>
    <p:sldId id="595" r:id="rId48"/>
    <p:sldId id="596" r:id="rId49"/>
    <p:sldId id="362" r:id="rId50"/>
  </p:sldIdLst>
  <p:sldSz cx="9144000" cy="5143500" type="screen16x9"/>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EC3C"/>
    <a:srgbClr val="9EFF29"/>
    <a:srgbClr val="A4660C"/>
    <a:srgbClr val="952F69"/>
    <a:srgbClr val="FF856D"/>
    <a:srgbClr val="FF2549"/>
    <a:srgbClr val="003635"/>
    <a:srgbClr val="005856"/>
    <a:srgbClr val="007033"/>
    <a:srgbClr val="F1C8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19" autoAdjust="0"/>
    <p:restoredTop sz="60517" autoAdjust="0"/>
  </p:normalViewPr>
  <p:slideViewPr>
    <p:cSldViewPr snapToGrid="0">
      <p:cViewPr varScale="1">
        <p:scale>
          <a:sx n="68" d="100"/>
          <a:sy n="68" d="100"/>
        </p:scale>
        <p:origin x="1670" y="38"/>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62" d="100"/>
          <a:sy n="62" d="100"/>
        </p:scale>
        <p:origin x="3139" y="53"/>
      </p:cViewPr>
      <p:guideLst/>
    </p:cSldViewPr>
  </p:notesViewPr>
  <p:gridSpacing cx="152705" cy="1527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8/10/relationships/authors" Targe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55990B-44FB-6C9A-4C03-6B52115D6D66}"/>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4" name="Footer Placeholder 3">
            <a:extLst>
              <a:ext uri="{FF2B5EF4-FFF2-40B4-BE49-F238E27FC236}">
                <a16:creationId xmlns:a16="http://schemas.microsoft.com/office/drawing/2014/main" id="{DF20B4F4-D709-02BC-3E49-79A6E8FFB70C}"/>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Tree>
    <p:extLst>
      <p:ext uri="{BB962C8B-B14F-4D97-AF65-F5344CB8AC3E}">
        <p14:creationId xmlns:p14="http://schemas.microsoft.com/office/powerpoint/2010/main" val="19088751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C8D18E60-4300-4729-A0D7-6AB984C3922D}" type="datetimeFigureOut">
              <a:rPr lang="en-US" smtClean="0"/>
              <a:t>7/7/2023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AF533E96-F078-4B3D-A8F4-F1AF21EBC357}" type="slidenum">
              <a:rPr lang="en-US" smtClean="0"/>
              <a:t>‹#›</a:t>
            </a:fld>
            <a:endParaRPr lang="en-US"/>
          </a:p>
        </p:txBody>
      </p:sp>
    </p:spTree>
    <p:extLst>
      <p:ext uri="{BB962C8B-B14F-4D97-AF65-F5344CB8AC3E}">
        <p14:creationId xmlns:p14="http://schemas.microsoft.com/office/powerpoint/2010/main" val="2844300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sheger@umn.edu"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mailto:jbuchan7@utk.edu"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solidFill>
                  <a:srgbClr val="000000"/>
                </a:solidFill>
                <a:effectLst/>
                <a:latin typeface="Trebuchet MS" panose="020B0603020202020204" pitchFamily="34" charset="0"/>
                <a:ea typeface="Calibri" panose="020F0502020204030204" pitchFamily="34" charset="0"/>
              </a:rPr>
              <a:t>These training materials were developed by Sara Heger (</a:t>
            </a:r>
            <a:r>
              <a:rPr lang="en-US" sz="1200" u="sng" dirty="0">
                <a:solidFill>
                  <a:srgbClr val="000000"/>
                </a:solidFill>
                <a:effectLst/>
                <a:latin typeface="Trebuchet MS" panose="020B0603020202020204" pitchFamily="34" charset="0"/>
                <a:ea typeface="Calibri" panose="020F0502020204030204" pitchFamily="34" charset="0"/>
                <a:hlinkClick r:id="rId3"/>
              </a:rPr>
              <a:t>sheger@umn.edu</a:t>
            </a:r>
            <a:r>
              <a:rPr lang="en-US" sz="1200" dirty="0">
                <a:solidFill>
                  <a:srgbClr val="000000"/>
                </a:solidFill>
                <a:effectLst/>
                <a:latin typeface="Trebuchet MS" panose="020B0603020202020204" pitchFamily="34" charset="0"/>
                <a:ea typeface="Calibri" panose="020F0502020204030204" pitchFamily="34" charset="0"/>
              </a:rPr>
              <a:t>) and John Buchanan (</a:t>
            </a:r>
            <a:r>
              <a:rPr lang="en-US" sz="1200" u="sng" dirty="0">
                <a:solidFill>
                  <a:srgbClr val="000000"/>
                </a:solidFill>
                <a:effectLst/>
                <a:latin typeface="Trebuchet MS" panose="020B0603020202020204" pitchFamily="34" charset="0"/>
                <a:ea typeface="Calibri" panose="020F0502020204030204" pitchFamily="34" charset="0"/>
                <a:hlinkClick r:id="rId4"/>
              </a:rPr>
              <a:t>jbuchan7@utk.edu</a:t>
            </a:r>
            <a:r>
              <a:rPr lang="en-US" sz="1200" dirty="0">
                <a:solidFill>
                  <a:srgbClr val="000000"/>
                </a:solidFill>
                <a:effectLst/>
                <a:latin typeface="Trebuchet MS" panose="020B0603020202020204" pitchFamily="34" charset="0"/>
                <a:ea typeface="Calibri" panose="020F0502020204030204" pitchFamily="34" charset="0"/>
              </a:rPr>
              <a:t>).  Please email with questions, edits, or needed additions.</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solidFill>
                  <a:srgbClr val="000000"/>
                </a:solidFill>
                <a:effectLst/>
                <a:latin typeface="Trebuchet MS" panose="020B0603020202020204" pitchFamily="34" charset="0"/>
                <a:ea typeface="Calibri" panose="020F0502020204030204" pitchFamily="34" charset="0"/>
              </a:rPr>
              <a:t>Add regional, organization, or company logo in the picture frame in the center.</a:t>
            </a:r>
            <a:endParaRPr lang="en-US"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rgbClr val="000000"/>
                </a:solidFill>
                <a:effectLst/>
                <a:latin typeface="Trebuchet MS" panose="020B0603020202020204" pitchFamily="34" charset="0"/>
                <a:ea typeface="Calibri" panose="020F0502020204030204" pitchFamily="34" charset="0"/>
              </a:rPr>
              <a:t>Note:  Modify the presentation to fit the systems and community you are providing training for along with the time available. </a:t>
            </a:r>
            <a:r>
              <a:rPr lang="en-US" sz="1200" dirty="0"/>
              <a:t>Add regional logo in picture frame in center</a:t>
            </a:r>
          </a:p>
          <a:p>
            <a:endParaRPr lang="en-US" dirty="0"/>
          </a:p>
          <a:p>
            <a:r>
              <a:rPr lang="en-US" dirty="0"/>
              <a:t>This presentation is the first in a four-part series that provides basic information about how an onsite wastewater treatment system removes waste products from water, how they are installed and how they should be maintained.</a:t>
            </a:r>
          </a:p>
        </p:txBody>
      </p:sp>
      <p:sp>
        <p:nvSpPr>
          <p:cNvPr id="4" name="Slide Number Placeholder 3"/>
          <p:cNvSpPr>
            <a:spLocks noGrp="1"/>
          </p:cNvSpPr>
          <p:nvPr>
            <p:ph type="sldNum" sz="quarter" idx="5"/>
          </p:nvPr>
        </p:nvSpPr>
        <p:spPr/>
        <p:txBody>
          <a:bodyPr/>
          <a:lstStyle/>
          <a:p>
            <a:fld id="{AF533E96-F078-4B3D-A8F4-F1AF21EBC357}" type="slidenum">
              <a:rPr lang="en-US" smtClean="0"/>
              <a:t>1</a:t>
            </a:fld>
            <a:endParaRPr lang="en-US"/>
          </a:p>
        </p:txBody>
      </p:sp>
    </p:spTree>
    <p:extLst>
      <p:ext uri="{BB962C8B-B14F-4D97-AF65-F5344CB8AC3E}">
        <p14:creationId xmlns:p14="http://schemas.microsoft.com/office/powerpoint/2010/main" val="3008867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ultimate goal is to protect public and environmental health.  We accomplish this goal by ensuring that the waste compounds we put in the water do not create a negative impact on the next person who uses that water.  The time it takes for that water to be used again depends on your location within the water cycle.  If your water well is close to your neighbor's septic system, the water cycle may be fairly small.  The smallest water cycle is on the International Space Station, where all the water is continuously recycled.  </a:t>
            </a:r>
          </a:p>
        </p:txBody>
      </p:sp>
      <p:sp>
        <p:nvSpPr>
          <p:cNvPr id="4" name="Slide Number Placeholder 3"/>
          <p:cNvSpPr>
            <a:spLocks noGrp="1"/>
          </p:cNvSpPr>
          <p:nvPr>
            <p:ph type="sldNum" sz="quarter" idx="5"/>
          </p:nvPr>
        </p:nvSpPr>
        <p:spPr/>
        <p:txBody>
          <a:bodyPr/>
          <a:lstStyle/>
          <a:p>
            <a:fld id="{AF533E96-F078-4B3D-A8F4-F1AF21EBC357}" type="slidenum">
              <a:rPr lang="en-US" smtClean="0"/>
              <a:t>10</a:t>
            </a:fld>
            <a:endParaRPr lang="en-US"/>
          </a:p>
        </p:txBody>
      </p:sp>
    </p:spTree>
    <p:extLst>
      <p:ext uri="{BB962C8B-B14F-4D97-AF65-F5344CB8AC3E}">
        <p14:creationId xmlns:p14="http://schemas.microsoft.com/office/powerpoint/2010/main" val="2476899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onsite wastewater treatment systems, we think about treatment in two basic phases:  Pretreatment and Final treatment.  Pretreatment prepares the wastewater for final treatment in the soil.  It was stated many years ago that the primary purpose of the septic tank is to protect the drainfield.  This statement is basically true, but it understates the other benefits provided by the septic tank.  </a:t>
            </a:r>
          </a:p>
          <a:p>
            <a:endParaRPr lang="en-US" dirty="0"/>
          </a:p>
          <a:p>
            <a:r>
              <a:rPr lang="en-US" dirty="0"/>
              <a:t>If the ability of the soil is limited in its ability to provide final treatment, the advanced pretreatment can be employed to reduce the wastewater strength before it is applied to the soil.  We use the term “strength” to indicate the concentration of contaminants relative to average conditions.  We expect that a rural convenience store that serves fountain drinks and greasy fast foods would have a greater concentration of organic compounds (sugars, fats, oils) in the wastewater.  This wastewater would be considered high-strength relative to organics.  We can provide advanced pretreatment  to reduce the strength to a concentration that the soil can treat. </a:t>
            </a:r>
          </a:p>
        </p:txBody>
      </p:sp>
      <p:sp>
        <p:nvSpPr>
          <p:cNvPr id="4" name="Slide Number Placeholder 3"/>
          <p:cNvSpPr>
            <a:spLocks noGrp="1"/>
          </p:cNvSpPr>
          <p:nvPr>
            <p:ph type="sldNum" sz="quarter" idx="5"/>
          </p:nvPr>
        </p:nvSpPr>
        <p:spPr/>
        <p:txBody>
          <a:bodyPr/>
          <a:lstStyle/>
          <a:p>
            <a:fld id="{AF533E96-F078-4B3D-A8F4-F1AF21EBC357}" type="slidenum">
              <a:rPr lang="en-US" smtClean="0"/>
              <a:t>11</a:t>
            </a:fld>
            <a:endParaRPr lang="en-US"/>
          </a:p>
        </p:txBody>
      </p:sp>
    </p:spTree>
    <p:extLst>
      <p:ext uri="{BB962C8B-B14F-4D97-AF65-F5344CB8AC3E}">
        <p14:creationId xmlns:p14="http://schemas.microsoft.com/office/powerpoint/2010/main" val="3178633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onsite wastewater treatment systems that use the soil for final dispersal, the soil provides final treatment.  There are billions of hungry microorganisms in the soil that like our wastewater.  They break down many of the complex compounds into simpler, less toxic forms, such as carbon dioxide and water.  </a:t>
            </a:r>
          </a:p>
        </p:txBody>
      </p:sp>
      <p:sp>
        <p:nvSpPr>
          <p:cNvPr id="4" name="Slide Number Placeholder 3"/>
          <p:cNvSpPr>
            <a:spLocks noGrp="1"/>
          </p:cNvSpPr>
          <p:nvPr>
            <p:ph type="sldNum" sz="quarter" idx="5"/>
          </p:nvPr>
        </p:nvSpPr>
        <p:spPr/>
        <p:txBody>
          <a:bodyPr/>
          <a:lstStyle/>
          <a:p>
            <a:fld id="{AF533E96-F078-4B3D-A8F4-F1AF21EBC357}" type="slidenum">
              <a:rPr lang="en-US" smtClean="0"/>
              <a:t>12</a:t>
            </a:fld>
            <a:endParaRPr lang="en-US"/>
          </a:p>
        </p:txBody>
      </p:sp>
    </p:spTree>
    <p:extLst>
      <p:ext uri="{BB962C8B-B14F-4D97-AF65-F5344CB8AC3E}">
        <p14:creationId xmlns:p14="http://schemas.microsoft.com/office/powerpoint/2010/main" val="4001477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word “conventional” is often used to describe an onsite wastewater treatment system that serves a single residence, the wastewater flows through the system by gravity, and the system consists of a collection network, a septic tank and a soil treatment area.</a:t>
            </a:r>
          </a:p>
        </p:txBody>
      </p:sp>
      <p:sp>
        <p:nvSpPr>
          <p:cNvPr id="4" name="Slide Number Placeholder 3"/>
          <p:cNvSpPr>
            <a:spLocks noGrp="1"/>
          </p:cNvSpPr>
          <p:nvPr>
            <p:ph type="sldNum" sz="quarter" idx="5"/>
          </p:nvPr>
        </p:nvSpPr>
        <p:spPr/>
        <p:txBody>
          <a:bodyPr/>
          <a:lstStyle/>
          <a:p>
            <a:fld id="{AF533E96-F078-4B3D-A8F4-F1AF21EBC357}" type="slidenum">
              <a:rPr lang="en-US" smtClean="0"/>
              <a:t>13</a:t>
            </a:fld>
            <a:endParaRPr lang="en-US"/>
          </a:p>
        </p:txBody>
      </p:sp>
    </p:spTree>
    <p:extLst>
      <p:ext uri="{BB962C8B-B14F-4D97-AF65-F5344CB8AC3E}">
        <p14:creationId xmlns:p14="http://schemas.microsoft.com/office/powerpoint/2010/main" val="523556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Note: This is a good time to add a local picture or video of a typical system in the area you are training.</a:t>
            </a:r>
          </a:p>
          <a:p>
            <a:endParaRPr lang="en-US" i="1" dirty="0"/>
          </a:p>
          <a:p>
            <a:r>
              <a:rPr lang="en-US" i="0" dirty="0"/>
              <a:t>There are example photos provided if you do not have any but next time you are in the field great to have a photo or two of your own.</a:t>
            </a:r>
          </a:p>
          <a:p>
            <a:endParaRPr lang="en-US" i="0" dirty="0"/>
          </a:p>
          <a:p>
            <a:r>
              <a:rPr lang="en-US" i="0" dirty="0"/>
              <a:t>You can add additional photos later in the presentation as needed.</a:t>
            </a:r>
          </a:p>
          <a:p>
            <a:endParaRPr lang="en-US" dirty="0"/>
          </a:p>
        </p:txBody>
      </p:sp>
      <p:sp>
        <p:nvSpPr>
          <p:cNvPr id="4" name="Slide Number Placeholder 3"/>
          <p:cNvSpPr>
            <a:spLocks noGrp="1"/>
          </p:cNvSpPr>
          <p:nvPr>
            <p:ph type="sldNum" sz="quarter" idx="5"/>
          </p:nvPr>
        </p:nvSpPr>
        <p:spPr/>
        <p:txBody>
          <a:bodyPr/>
          <a:lstStyle/>
          <a:p>
            <a:fld id="{AF533E96-F078-4B3D-A8F4-F1AF21EBC357}" type="slidenum">
              <a:rPr lang="en-US" smtClean="0"/>
              <a:t>14</a:t>
            </a:fld>
            <a:endParaRPr lang="en-US"/>
          </a:p>
        </p:txBody>
      </p:sp>
    </p:spTree>
    <p:extLst>
      <p:ext uri="{BB962C8B-B14F-4D97-AF65-F5344CB8AC3E}">
        <p14:creationId xmlns:p14="http://schemas.microsoft.com/office/powerpoint/2010/main" val="2190554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Wastewater collection is the first step.  The Drain-Waste-Vent system in your house provides this service.  Wastewater is then carried out of the house by the Building Sewer that conveys the wastewater to the next component of your treatment system.</a:t>
            </a:r>
          </a:p>
          <a:p>
            <a:endParaRPr lang="en-US" dirty="0"/>
          </a:p>
          <a:p>
            <a:r>
              <a:rPr lang="en-US" dirty="0"/>
              <a:t>What are the ways that we generate wastewater?  We bath, we launder our clothes, we wash dishes, and of course, we dispose of the by-products of our metabolism.  We often hear the terms Blackwater and Greywater.  The terms only become important if we want to think about water reuse.  Blackwater is from the toilets, kitchen sink, and dishwasher.  This water contains pathogens and the heaviest concentration of other waste products.  Greywater will contain more soaps and detergents.  </a:t>
            </a:r>
          </a:p>
          <a:p>
            <a:endParaRPr lang="en-US" dirty="0"/>
          </a:p>
          <a:p>
            <a:r>
              <a:rPr lang="en-US" dirty="0"/>
              <a:t>The real focus of this slide is to demonstrate the typical water use in a household.  It is often stated that 80% of the water that we bring into the house becomes wastewater.  When we water plants, mop the floor and let the water evaporate, wash cars, etc., that water does not become wastewater.</a:t>
            </a:r>
          </a:p>
        </p:txBody>
      </p:sp>
      <p:sp>
        <p:nvSpPr>
          <p:cNvPr id="4" name="Slide Number Placeholder 3"/>
          <p:cNvSpPr>
            <a:spLocks noGrp="1"/>
          </p:cNvSpPr>
          <p:nvPr>
            <p:ph type="sldNum" sz="quarter" idx="5"/>
          </p:nvPr>
        </p:nvSpPr>
        <p:spPr/>
        <p:txBody>
          <a:bodyPr/>
          <a:lstStyle/>
          <a:p>
            <a:fld id="{AF533E96-F078-4B3D-A8F4-F1AF21EBC357}" type="slidenum">
              <a:rPr lang="en-US" smtClean="0"/>
              <a:t>15</a:t>
            </a:fld>
            <a:endParaRPr lang="en-US"/>
          </a:p>
        </p:txBody>
      </p:sp>
    </p:spTree>
    <p:extLst>
      <p:ext uri="{BB962C8B-B14F-4D97-AF65-F5344CB8AC3E}">
        <p14:creationId xmlns:p14="http://schemas.microsoft.com/office/powerpoint/2010/main" val="4222434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most onsite wastewater treatment systems, the next component is liquid/solid separation. </a:t>
            </a:r>
          </a:p>
          <a:p>
            <a:endParaRPr lang="en-US" dirty="0"/>
          </a:p>
          <a:p>
            <a:r>
              <a:rPr lang="en-US" dirty="0"/>
              <a:t>Many jurisdictions require two compartment septic tanks.  The wall between the two compartments reduces the turbulence that occurs when there is a sudden in-rush of water, such as when the laundry machine discharges water into the system.  The reduction of turbulence improves the settleability of the solids.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If you are familiar with the septic system rules in the jurisdiction that you're in right now, you might take a moment to discuss how septic tanks are sized based on the number of bedrooms or the flow rate from the source of the wastewater.</a:t>
            </a:r>
          </a:p>
          <a:p>
            <a:endParaRPr lang="en-US" dirty="0"/>
          </a:p>
          <a:p>
            <a:endParaRPr lang="en-US" dirty="0"/>
          </a:p>
        </p:txBody>
      </p:sp>
      <p:sp>
        <p:nvSpPr>
          <p:cNvPr id="4" name="Slide Number Placeholder 3"/>
          <p:cNvSpPr>
            <a:spLocks noGrp="1"/>
          </p:cNvSpPr>
          <p:nvPr>
            <p:ph type="sldNum" sz="quarter" idx="5"/>
          </p:nvPr>
        </p:nvSpPr>
        <p:spPr/>
        <p:txBody>
          <a:bodyPr/>
          <a:lstStyle/>
          <a:p>
            <a:fld id="{AF533E96-F078-4B3D-A8F4-F1AF21EBC357}" type="slidenum">
              <a:rPr lang="en-US" smtClean="0"/>
              <a:t>16</a:t>
            </a:fld>
            <a:endParaRPr lang="en-US"/>
          </a:p>
        </p:txBody>
      </p:sp>
    </p:spTree>
    <p:extLst>
      <p:ext uri="{BB962C8B-B14F-4D97-AF65-F5344CB8AC3E}">
        <p14:creationId xmlns:p14="http://schemas.microsoft.com/office/powerpoint/2010/main" val="2462422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liquid enters the tank through the inlet baffle.  This baffle forces the water downward to encourage the settling of solids that are more dense than water.  Solids that are less dense than water will rise.  Solids that sink become “sludge” on the bottom of the tank.  Products that float become the “scum” layer. </a:t>
            </a:r>
          </a:p>
          <a:p>
            <a:endParaRPr lang="en-US" dirty="0"/>
          </a:p>
          <a:p>
            <a:r>
              <a:rPr lang="en-US" dirty="0"/>
              <a:t>If the system is operating properly, the layer of water between the sludge layer and scum layer will have the lowest solids content – the outlet baffle is placed so that only water from this “clarified” zone is allowed to leave the tank. </a:t>
            </a:r>
          </a:p>
          <a:p>
            <a:endParaRPr lang="en-US" dirty="0"/>
          </a:p>
          <a:p>
            <a:r>
              <a:rPr lang="en-US" dirty="0"/>
              <a:t>This is a good time to stress that a septic tank operates on the basis of as water enters the tank, an equal volume of water must leave the tank.</a:t>
            </a:r>
          </a:p>
          <a:p>
            <a:endParaRPr lang="en-US" dirty="0"/>
          </a:p>
          <a:p>
            <a:endParaRPr lang="en-US" dirty="0"/>
          </a:p>
        </p:txBody>
      </p:sp>
      <p:sp>
        <p:nvSpPr>
          <p:cNvPr id="4" name="Slide Number Placeholder 3"/>
          <p:cNvSpPr>
            <a:spLocks noGrp="1"/>
          </p:cNvSpPr>
          <p:nvPr>
            <p:ph type="sldNum" sz="quarter" idx="5"/>
          </p:nvPr>
        </p:nvSpPr>
        <p:spPr/>
        <p:txBody>
          <a:bodyPr/>
          <a:lstStyle/>
          <a:p>
            <a:fld id="{AF533E96-F078-4B3D-A8F4-F1AF21EBC357}" type="slidenum">
              <a:rPr lang="en-US" smtClean="0"/>
              <a:t>17</a:t>
            </a:fld>
            <a:endParaRPr lang="en-US"/>
          </a:p>
        </p:txBody>
      </p:sp>
    </p:spTree>
    <p:extLst>
      <p:ext uri="{BB962C8B-B14F-4D97-AF65-F5344CB8AC3E}">
        <p14:creationId xmlns:p14="http://schemas.microsoft.com/office/powerpoint/2010/main" val="26901857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provides a brief description of the waste compounds that are removed by the septic tank.  It should be emphasized that these compounds accumulate in the tank and must be removed by having the septic tank pumped out on a frequent basis.</a:t>
            </a:r>
          </a:p>
          <a:p>
            <a:endParaRPr lang="en-US" dirty="0"/>
          </a:p>
          <a:p>
            <a:pPr marL="0" marR="0">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As was described in the previous slide, the heavier solids will sink and form the sludge layer, and the less dense solids will rise and form the scum layer.  These products will degrade slowly in the septic tank if they are biodegradable under anaerobic conditions.  </a:t>
            </a:r>
          </a:p>
          <a:p>
            <a:r>
              <a:rPr lang="en-US" sz="1800" kern="0" dirty="0">
                <a:effectLst/>
                <a:latin typeface="Times New Roman" panose="02020603050405020304" pitchFamily="18" charset="0"/>
                <a:ea typeface="Calibri" panose="020F0502020204030204" pitchFamily="34" charset="0"/>
              </a:rPr>
              <a:t>This is a good opportunity to talk about fats oils and grease that are part of the organics that are removed by the septic tank.  Reinforce that fats are from animal sources, oils are from plant sources, and to be technically specific, grease is a petroleum product which largely enters the septic system from skin care products.    This terminology may be confusing for some in your audience because they are accustomed to hearing that grease comes from deep fryers in restaurants, when in fact, it is cooking oil.</a:t>
            </a:r>
            <a:endParaRPr lang="en-US" dirty="0"/>
          </a:p>
        </p:txBody>
      </p:sp>
      <p:sp>
        <p:nvSpPr>
          <p:cNvPr id="4" name="Slide Number Placeholder 3"/>
          <p:cNvSpPr>
            <a:spLocks noGrp="1"/>
          </p:cNvSpPr>
          <p:nvPr>
            <p:ph type="sldNum" sz="quarter" idx="5"/>
          </p:nvPr>
        </p:nvSpPr>
        <p:spPr/>
        <p:txBody>
          <a:bodyPr/>
          <a:lstStyle/>
          <a:p>
            <a:fld id="{AF533E96-F078-4B3D-A8F4-F1AF21EBC357}" type="slidenum">
              <a:rPr lang="en-US" smtClean="0"/>
              <a:t>18</a:t>
            </a:fld>
            <a:endParaRPr lang="en-US"/>
          </a:p>
        </p:txBody>
      </p:sp>
    </p:spTree>
    <p:extLst>
      <p:ext uri="{BB962C8B-B14F-4D97-AF65-F5344CB8AC3E}">
        <p14:creationId xmlns:p14="http://schemas.microsoft.com/office/powerpoint/2010/main" val="10678266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The entrance to the outlet baffle is placed in the clarified zone.  Some septic tank have an additional screen built into the outlet baffle.  The effluent screen provides an extra level of protection to prevent smaller solids from entering the soil treatment area.  More about effluent screens later.</a:t>
            </a:r>
          </a:p>
          <a:p>
            <a:pPr defTabSz="966612">
              <a:defRPr/>
            </a:pPr>
            <a:endParaRPr lang="en-US" dirty="0"/>
          </a:p>
          <a:p>
            <a:pPr defTabSz="966612">
              <a:defRPr/>
            </a:pPr>
            <a:r>
              <a:rPr lang="en-US" dirty="0"/>
              <a:t>The water that passes out of the septic tank is now termed “septic tank effluent.”</a:t>
            </a:r>
          </a:p>
          <a:p>
            <a:endParaRPr lang="en-US" dirty="0"/>
          </a:p>
        </p:txBody>
      </p:sp>
      <p:sp>
        <p:nvSpPr>
          <p:cNvPr id="4" name="Slide Number Placeholder 3"/>
          <p:cNvSpPr>
            <a:spLocks noGrp="1"/>
          </p:cNvSpPr>
          <p:nvPr>
            <p:ph type="sldNum" sz="quarter" idx="5"/>
          </p:nvPr>
        </p:nvSpPr>
        <p:spPr/>
        <p:txBody>
          <a:bodyPr/>
          <a:lstStyle/>
          <a:p>
            <a:fld id="{AF533E96-F078-4B3D-A8F4-F1AF21EBC357}" type="slidenum">
              <a:rPr lang="en-US" smtClean="0"/>
              <a:t>19</a:t>
            </a:fld>
            <a:endParaRPr lang="en-US"/>
          </a:p>
        </p:txBody>
      </p:sp>
    </p:spTree>
    <p:extLst>
      <p:ext uri="{BB962C8B-B14F-4D97-AF65-F5344CB8AC3E}">
        <p14:creationId xmlns:p14="http://schemas.microsoft.com/office/powerpoint/2010/main" val="2946875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p:spPr>
        <p:txBody>
          <a:bodyPr/>
          <a:lstStyle/>
          <a:p>
            <a:r>
              <a:rPr lang="en-US" dirty="0"/>
              <a:t>This slide introduces NOWRA.</a:t>
            </a:r>
          </a:p>
        </p:txBody>
      </p:sp>
      <p:sp>
        <p:nvSpPr>
          <p:cNvPr id="89092" name="Slide Number Placeholder 3"/>
          <p:cNvSpPr>
            <a:spLocks noGrp="1"/>
          </p:cNvSpPr>
          <p:nvPr>
            <p:ph type="sldNum" sz="quarter" idx="5"/>
          </p:nvPr>
        </p:nvSpPr>
        <p:spPr>
          <a:noFill/>
        </p:spPr>
        <p:txBody>
          <a:bodyPr/>
          <a:lstStyle/>
          <a:p>
            <a:pPr defTabSz="986021">
              <a:defRPr/>
            </a:pPr>
            <a:fld id="{7009DF67-2B3E-4940-BA1A-4778B7035E8A}" type="slidenum">
              <a:rPr lang="en-US">
                <a:solidFill>
                  <a:prstClr val="black"/>
                </a:solidFill>
                <a:latin typeface="Calibri" panose="020F0502020204030204"/>
              </a:rPr>
              <a:pPr defTabSz="986021">
                <a:defRPr/>
              </a:pPr>
              <a:t>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3168424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previously mentioned, some homes and businesses can produce wastewater that is too strong for the receiving soil.  In these cases, additional pretreatment is added to the treatment system to reduce the strength.</a:t>
            </a:r>
          </a:p>
          <a:p>
            <a:endParaRPr lang="en-US" dirty="0"/>
          </a:p>
          <a:p>
            <a:pPr marL="0" marR="0">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OK, let's reinforce the notion of high strength.  Often in our industry high strength refers to organic strength.  But that is not a complete thought.  High strength is the term used when a waste constituent is stronger or is more concentrated than the typical residential strength wastewater.  Some jurisdictions list what is considered to be residential strength.  We are not going to discuss numbers in this class, but we'll say if the wastewater is coming from a commercial kitchen, then it is likely that the organic content in the wastewater will be greater than residential strength wastewater.  </a:t>
            </a:r>
          </a:p>
          <a:p>
            <a:pPr marL="0" marR="0">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additional organic matter has a higher risk of clogging the soil interface.  Because of this, we use advanced pretreatment to reduce the organic strength before final treatment in the soil.</a:t>
            </a:r>
          </a:p>
          <a:p>
            <a:pPr marL="0" marR="0">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Regarding disinfection and nutrient removal, the situation may be that the soil cannot dependably treat the pathogens or the nutrients.  So, we may need to incorporate additional treatment (advanced pretreatment) to account for the lack of treatment in the soil.</a:t>
            </a:r>
          </a:p>
          <a:p>
            <a:endParaRPr lang="en-US" dirty="0"/>
          </a:p>
        </p:txBody>
      </p:sp>
      <p:sp>
        <p:nvSpPr>
          <p:cNvPr id="4" name="Slide Number Placeholder 3"/>
          <p:cNvSpPr>
            <a:spLocks noGrp="1"/>
          </p:cNvSpPr>
          <p:nvPr>
            <p:ph type="sldNum" sz="quarter" idx="5"/>
          </p:nvPr>
        </p:nvSpPr>
        <p:spPr/>
        <p:txBody>
          <a:bodyPr/>
          <a:lstStyle/>
          <a:p>
            <a:fld id="{AF533E96-F078-4B3D-A8F4-F1AF21EBC357}" type="slidenum">
              <a:rPr lang="en-US" smtClean="0"/>
              <a:t>20</a:t>
            </a:fld>
            <a:endParaRPr lang="en-US"/>
          </a:p>
        </p:txBody>
      </p:sp>
    </p:spTree>
    <p:extLst>
      <p:ext uri="{BB962C8B-B14F-4D97-AF65-F5344CB8AC3E}">
        <p14:creationId xmlns:p14="http://schemas.microsoft.com/office/powerpoint/2010/main" val="33961000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Often called “ATUs,” aerobic treatment units provide ideal conditions for aerobic (oxygen-loving) bacteria to break down organic compounds.  Air, which contains 21% oxygen, is bubbled through the water allowing oxygen to dissolved into the water.  The dissolved oxygen supports the bacterial activity.  As organic compounds are “oxidized,” these compounds are reduced to simpler forms such as carbon dioxide and water.  The bacteria have plenty of food and oxygen and thus reproduce at a rapid rate.  Much of the sludge at the bottom of the tank is dead bacteria cells and compounds that are not biodegradable.  Because all living cells need nutrients, some nutrients are taking out of the wastewater.  However, if the sludge is not pumped out of the ATU on a frequent basis, some of the nutrients will recycle back into the water as the dead cells are degraded.</a:t>
            </a:r>
          </a:p>
          <a:p>
            <a:endParaRPr lang="en-US" dirty="0"/>
          </a:p>
          <a:p>
            <a:endParaRPr lang="en-US" dirty="0"/>
          </a:p>
        </p:txBody>
      </p:sp>
      <p:sp>
        <p:nvSpPr>
          <p:cNvPr id="4" name="Slide Number Placeholder 3"/>
          <p:cNvSpPr>
            <a:spLocks noGrp="1"/>
          </p:cNvSpPr>
          <p:nvPr>
            <p:ph type="sldNum" sz="quarter" idx="5"/>
          </p:nvPr>
        </p:nvSpPr>
        <p:spPr/>
        <p:txBody>
          <a:bodyPr/>
          <a:lstStyle/>
          <a:p>
            <a:fld id="{AF533E96-F078-4B3D-A8F4-F1AF21EBC357}" type="slidenum">
              <a:rPr lang="en-US" smtClean="0"/>
              <a:t>21</a:t>
            </a:fld>
            <a:endParaRPr lang="en-US"/>
          </a:p>
        </p:txBody>
      </p:sp>
    </p:spTree>
    <p:extLst>
      <p:ext uri="{BB962C8B-B14F-4D97-AF65-F5344CB8AC3E}">
        <p14:creationId xmlns:p14="http://schemas.microsoft.com/office/powerpoint/2010/main" val="20386781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Media filters provide the same aerobic treatment as an ATU.  The primary difference is that the bacterial are attached to the media and the wastewater trickles through the media.  As the water trickles through the media, oxygen  and organic compounds diffuse from the water to the bacteria.  This system has the advantage of not needing an air-pump to aerate the water.  The disadvantage is that biosolids (sludge) can accumulate in the media.  Just as ATUs need to have the sludge removed from the bottom of the tank, media filters may need occasional media cleaning/replacement to keep the system operating properly.</a:t>
            </a:r>
          </a:p>
        </p:txBody>
      </p:sp>
      <p:sp>
        <p:nvSpPr>
          <p:cNvPr id="4" name="Slide Number Placeholder 3"/>
          <p:cNvSpPr>
            <a:spLocks noGrp="1"/>
          </p:cNvSpPr>
          <p:nvPr>
            <p:ph type="sldNum" sz="quarter" idx="5"/>
          </p:nvPr>
        </p:nvSpPr>
        <p:spPr/>
        <p:txBody>
          <a:bodyPr/>
          <a:lstStyle/>
          <a:p>
            <a:fld id="{AF533E96-F078-4B3D-A8F4-F1AF21EBC357}" type="slidenum">
              <a:rPr lang="en-US" smtClean="0"/>
              <a:t>22</a:t>
            </a:fld>
            <a:endParaRPr lang="en-US"/>
          </a:p>
        </p:txBody>
      </p:sp>
    </p:spTree>
    <p:extLst>
      <p:ext uri="{BB962C8B-B14F-4D97-AF65-F5344CB8AC3E}">
        <p14:creationId xmlns:p14="http://schemas.microsoft.com/office/powerpoint/2010/main" val="10217079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Constructed wetlands are another means of providing advanced pretreatment.  Wetland plants (plants that can grow in saturated conditions) grow in a media that allows water to flow either just beneath or just above the surface.  Because the water is at or near the surface, oxygen can </a:t>
            </a:r>
            <a:r>
              <a:rPr lang="en-US" dirty="0" err="1"/>
              <a:t>easly</a:t>
            </a:r>
            <a:r>
              <a:rPr lang="en-US" dirty="0"/>
              <a:t> </a:t>
            </a:r>
            <a:r>
              <a:rPr lang="en-US" dirty="0" err="1"/>
              <a:t>difuse</a:t>
            </a:r>
            <a:r>
              <a:rPr lang="en-US" dirty="0"/>
              <a:t> into the solution creating aerobic conditions.  The plant roots provide a good support for beneficial bacteria to oxidize organic compounds.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Aerobic treatment units are a common method of reducing organic strength, but they are not the only method.  Media filters are a second common means of reducing organic strength.  We suggest that you cover aerobic treatment units and media filters as advanced pretreatment devices.  If you feel that no one in your community has a constructed wetland, then hide the constructed wetland slide.</a:t>
            </a:r>
          </a:p>
          <a:p>
            <a:endParaRPr lang="en-US" dirty="0"/>
          </a:p>
        </p:txBody>
      </p:sp>
      <p:sp>
        <p:nvSpPr>
          <p:cNvPr id="4" name="Slide Number Placeholder 3"/>
          <p:cNvSpPr>
            <a:spLocks noGrp="1"/>
          </p:cNvSpPr>
          <p:nvPr>
            <p:ph type="sldNum" sz="quarter" idx="5"/>
          </p:nvPr>
        </p:nvSpPr>
        <p:spPr/>
        <p:txBody>
          <a:bodyPr/>
          <a:lstStyle/>
          <a:p>
            <a:fld id="{AF533E96-F078-4B3D-A8F4-F1AF21EBC357}" type="slidenum">
              <a:rPr lang="en-US" smtClean="0"/>
              <a:t>23</a:t>
            </a:fld>
            <a:endParaRPr lang="en-US"/>
          </a:p>
        </p:txBody>
      </p:sp>
    </p:spTree>
    <p:extLst>
      <p:ext uri="{BB962C8B-B14F-4D97-AF65-F5344CB8AC3E}">
        <p14:creationId xmlns:p14="http://schemas.microsoft.com/office/powerpoint/2010/main" val="9785534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general terms, disinfection means the destruction of pathogens, which is different from sterilization – the destruction of all microorganisms.  Disinfection is provided when there is a greater risk of human contact before the natural die-off of pathogens occurs.  Such cases could include spray dispersal systems, septic systems that are adjacent to lakes, and systems in sandy soils with shallow groundwater.  E. coli is used as an indicator of the potential for pathogens.  The assumption is that if no E coli are present, then the risk of pathogens is very, very low.</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This slide only talks in general terms about the disinfection process.  The next two slides provide information about two specific disinfection processes.  If you feel that your audience will not be particularly interested in tablet feeders and or ultraviolet light, then you can hide those slides and make the presentation go a little faster.</a:t>
            </a:r>
          </a:p>
          <a:p>
            <a:endParaRPr lang="en-US" dirty="0"/>
          </a:p>
        </p:txBody>
      </p:sp>
      <p:sp>
        <p:nvSpPr>
          <p:cNvPr id="4" name="Slide Number Placeholder 3"/>
          <p:cNvSpPr>
            <a:spLocks noGrp="1"/>
          </p:cNvSpPr>
          <p:nvPr>
            <p:ph type="sldNum" sz="quarter" idx="5"/>
          </p:nvPr>
        </p:nvSpPr>
        <p:spPr/>
        <p:txBody>
          <a:bodyPr/>
          <a:lstStyle/>
          <a:p>
            <a:fld id="{AF533E96-F078-4B3D-A8F4-F1AF21EBC357}" type="slidenum">
              <a:rPr lang="en-US" smtClean="0"/>
              <a:t>24</a:t>
            </a:fld>
            <a:endParaRPr lang="en-US"/>
          </a:p>
        </p:txBody>
      </p:sp>
    </p:spTree>
    <p:extLst>
      <p:ext uri="{BB962C8B-B14F-4D97-AF65-F5344CB8AC3E}">
        <p14:creationId xmlns:p14="http://schemas.microsoft.com/office/powerpoint/2010/main" val="15494377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Chlorine is generally the go-to compound for disinfection.  A common means of adding chlorine to an onsite wastewater treatment system is to install a tablet feeder.  Three-inch diameter calcium hypochlorite tablets are placed in the feeder where the chlorine can dissolve in the water.  Addition tablets must be added as the old tablets dissolve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You may get a question about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dechlorination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and in general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dechlorination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is not required for onsite systems because our effluent is going into the soil.  Any time chlorinated water is going into a surface water, then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dechlorination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is required.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Dechlorination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systems operate bypassing the water through sulfur dioxide.  Onsite systems are available that can provide chlorination and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dechlorination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with a single piece of equipment.  However, this is only required when you have a direct discharge.</a:t>
            </a:r>
          </a:p>
          <a:p>
            <a:endParaRPr lang="en-US" dirty="0"/>
          </a:p>
        </p:txBody>
      </p:sp>
      <p:sp>
        <p:nvSpPr>
          <p:cNvPr id="4" name="Slide Number Placeholder 3"/>
          <p:cNvSpPr>
            <a:spLocks noGrp="1"/>
          </p:cNvSpPr>
          <p:nvPr>
            <p:ph type="sldNum" sz="quarter" idx="5"/>
          </p:nvPr>
        </p:nvSpPr>
        <p:spPr/>
        <p:txBody>
          <a:bodyPr/>
          <a:lstStyle/>
          <a:p>
            <a:fld id="{AF533E96-F078-4B3D-A8F4-F1AF21EBC357}" type="slidenum">
              <a:rPr lang="en-US" smtClean="0"/>
              <a:t>25</a:t>
            </a:fld>
            <a:endParaRPr lang="en-US"/>
          </a:p>
        </p:txBody>
      </p:sp>
    </p:spTree>
    <p:extLst>
      <p:ext uri="{BB962C8B-B14F-4D97-AF65-F5344CB8AC3E}">
        <p14:creationId xmlns:p14="http://schemas.microsoft.com/office/powerpoint/2010/main" val="39540171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Ultraviolet light (UV) is a second common method of providing disinfection at onsite wastewater treatment systems.  A UV light produces a light with a wavelength of approximately 200 to 280 nanometers (nm).  The optimum germicidal value is 254 nm.  This light wave damages the bacteria’s DNA, preventing them from reproducing.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Your audience may be interested to know that the lamp needs to be replaced approximately once per year.  The electrical cost is very low.  These devices consume the same amount of electricity as a small fluorescent lamp.</a:t>
            </a:r>
          </a:p>
          <a:p>
            <a:endParaRPr lang="en-US" dirty="0"/>
          </a:p>
        </p:txBody>
      </p:sp>
      <p:sp>
        <p:nvSpPr>
          <p:cNvPr id="4" name="Slide Number Placeholder 3"/>
          <p:cNvSpPr>
            <a:spLocks noGrp="1"/>
          </p:cNvSpPr>
          <p:nvPr>
            <p:ph type="sldNum" sz="quarter" idx="5"/>
          </p:nvPr>
        </p:nvSpPr>
        <p:spPr/>
        <p:txBody>
          <a:bodyPr/>
          <a:lstStyle/>
          <a:p>
            <a:fld id="{AF533E96-F078-4B3D-A8F4-F1AF21EBC357}" type="slidenum">
              <a:rPr lang="en-US" smtClean="0"/>
              <a:t>26</a:t>
            </a:fld>
            <a:endParaRPr lang="en-US"/>
          </a:p>
        </p:txBody>
      </p:sp>
    </p:spTree>
    <p:extLst>
      <p:ext uri="{BB962C8B-B14F-4D97-AF65-F5344CB8AC3E}">
        <p14:creationId xmlns:p14="http://schemas.microsoft.com/office/powerpoint/2010/main" val="32484732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 flows downhill and gravity is the least expense way to move wastewater.  Not every homesite has sloping ground, and sometimes the best soil for the final treatment is at a higher location.  Lift pumps are used to move water uphill.  A second application for pumps is to provide the water pressure for pressurized distribution systems – which will be discussed in a few minutes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This slide is a transition between pretreatment and final treatment.  It allows you to talk about pump systems if you feel it is germane to your audience. If no one in your audience has a pump as part of their onsite system, then you may choose to hide the next series of slides dealing with pumps and controls.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F533E96-F078-4B3D-A8F4-F1AF21EBC357}" type="slidenum">
              <a:rPr lang="en-US" smtClean="0"/>
              <a:t>27</a:t>
            </a:fld>
            <a:endParaRPr lang="en-US"/>
          </a:p>
        </p:txBody>
      </p:sp>
    </p:spTree>
    <p:extLst>
      <p:ext uri="{BB962C8B-B14F-4D97-AF65-F5344CB8AC3E}">
        <p14:creationId xmlns:p14="http://schemas.microsoft.com/office/powerpoint/2010/main" val="19020747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pump requires a pump tank, a pump, and controls.  The pump tank allows for the accumulation of effluent so that the pumps does not have to operate all the time.  Typically the tank is sized to hold a volume equivalent to two-days of water usage.  This volume allows for the time needed to repair the pump system in case of failure.  Most pump systems have a high-water alarm to notify the owner if the pump has failed.</a:t>
            </a:r>
          </a:p>
          <a:p>
            <a:endParaRPr lang="en-US" dirty="0"/>
          </a:p>
          <a:p>
            <a:r>
              <a:rPr lang="en-US" dirty="0"/>
              <a:t>Some type of device is needed to power on and then power off the pump.  Most commonly, a float (or floats) is/are used to activate the pump.  These controls should be placed in a control box located near the pump tank.</a:t>
            </a:r>
          </a:p>
        </p:txBody>
      </p:sp>
      <p:sp>
        <p:nvSpPr>
          <p:cNvPr id="4" name="Slide Number Placeholder 3"/>
          <p:cNvSpPr>
            <a:spLocks noGrp="1"/>
          </p:cNvSpPr>
          <p:nvPr>
            <p:ph type="sldNum" sz="quarter" idx="5"/>
          </p:nvPr>
        </p:nvSpPr>
        <p:spPr/>
        <p:txBody>
          <a:bodyPr/>
          <a:lstStyle/>
          <a:p>
            <a:fld id="{AF533E96-F078-4B3D-A8F4-F1AF21EBC357}" type="slidenum">
              <a:rPr lang="en-US" smtClean="0"/>
              <a:t>28</a:t>
            </a:fld>
            <a:endParaRPr lang="en-US"/>
          </a:p>
        </p:txBody>
      </p:sp>
    </p:spTree>
    <p:extLst>
      <p:ext uri="{BB962C8B-B14F-4D97-AF65-F5344CB8AC3E}">
        <p14:creationId xmlns:p14="http://schemas.microsoft.com/office/powerpoint/2010/main" val="41252151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pump and controls are maintenance items and must be accessible from the surface.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All items associated with a pump system have maintenance requirements.  As such, please reinforce that the pump system must be accessible for maintenance and repairs.</a:t>
            </a:r>
          </a:p>
          <a:p>
            <a:endParaRPr lang="en-US" dirty="0"/>
          </a:p>
        </p:txBody>
      </p:sp>
      <p:sp>
        <p:nvSpPr>
          <p:cNvPr id="4" name="Slide Number Placeholder 3"/>
          <p:cNvSpPr>
            <a:spLocks noGrp="1"/>
          </p:cNvSpPr>
          <p:nvPr>
            <p:ph type="sldNum" sz="quarter" idx="5"/>
          </p:nvPr>
        </p:nvSpPr>
        <p:spPr/>
        <p:txBody>
          <a:bodyPr/>
          <a:lstStyle/>
          <a:p>
            <a:fld id="{AF533E96-F078-4B3D-A8F4-F1AF21EBC357}" type="slidenum">
              <a:rPr lang="en-US" smtClean="0"/>
              <a:t>29</a:t>
            </a:fld>
            <a:endParaRPr lang="en-US"/>
          </a:p>
        </p:txBody>
      </p:sp>
    </p:spTree>
    <p:extLst>
      <p:ext uri="{BB962C8B-B14F-4D97-AF65-F5344CB8AC3E}">
        <p14:creationId xmlns:p14="http://schemas.microsoft.com/office/powerpoint/2010/main" val="1314797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introduces RCAP, and you can take a moment to emphasize your region.</a:t>
            </a:r>
          </a:p>
        </p:txBody>
      </p:sp>
      <p:sp>
        <p:nvSpPr>
          <p:cNvPr id="4" name="Slide Number Placeholder 3"/>
          <p:cNvSpPr>
            <a:spLocks noGrp="1"/>
          </p:cNvSpPr>
          <p:nvPr>
            <p:ph type="sldNum" sz="quarter" idx="5"/>
          </p:nvPr>
        </p:nvSpPr>
        <p:spPr/>
        <p:txBody>
          <a:bodyPr/>
          <a:lstStyle/>
          <a:p>
            <a:fld id="{AF533E96-F078-4B3D-A8F4-F1AF21EBC357}" type="slidenum">
              <a:rPr lang="en-US" smtClean="0"/>
              <a:t>3</a:t>
            </a:fld>
            <a:endParaRPr lang="en-US"/>
          </a:p>
        </p:txBody>
      </p:sp>
    </p:spTree>
    <p:extLst>
      <p:ext uri="{BB962C8B-B14F-4D97-AF65-F5344CB8AC3E}">
        <p14:creationId xmlns:p14="http://schemas.microsoft.com/office/powerpoint/2010/main" val="10003700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typical wastewater lift used for onsite wastewater treatment is submersible and is less than 1-horsepower.  This means that they do not need to be primed, and there is minimum electric power consumed by the pump system. </a:t>
            </a:r>
          </a:p>
        </p:txBody>
      </p:sp>
      <p:sp>
        <p:nvSpPr>
          <p:cNvPr id="4" name="Slide Number Placeholder 3"/>
          <p:cNvSpPr>
            <a:spLocks noGrp="1"/>
          </p:cNvSpPr>
          <p:nvPr>
            <p:ph type="sldNum" sz="quarter" idx="5"/>
          </p:nvPr>
        </p:nvSpPr>
        <p:spPr/>
        <p:txBody>
          <a:bodyPr/>
          <a:lstStyle/>
          <a:p>
            <a:fld id="{AF533E96-F078-4B3D-A8F4-F1AF21EBC357}" type="slidenum">
              <a:rPr lang="en-US" smtClean="0"/>
              <a:t>30</a:t>
            </a:fld>
            <a:endParaRPr lang="en-US"/>
          </a:p>
        </p:txBody>
      </p:sp>
    </p:spTree>
    <p:extLst>
      <p:ext uri="{BB962C8B-B14F-4D97-AF65-F5344CB8AC3E}">
        <p14:creationId xmlns:p14="http://schemas.microsoft.com/office/powerpoint/2010/main" val="13944448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controls should be in a weather-proof control panel.  Most pump systems have one or more floats (to activate the pump and to activate the alarm), the electric leads from the floats should terminate in the control panel.  Although not usually required, it is strongly recommended that pump control system include a pump timer, and event counter to provide information about the operation of the pump.</a:t>
            </a:r>
          </a:p>
        </p:txBody>
      </p:sp>
      <p:sp>
        <p:nvSpPr>
          <p:cNvPr id="4" name="Slide Number Placeholder 3"/>
          <p:cNvSpPr>
            <a:spLocks noGrp="1"/>
          </p:cNvSpPr>
          <p:nvPr>
            <p:ph type="sldNum" sz="quarter" idx="5"/>
          </p:nvPr>
        </p:nvSpPr>
        <p:spPr/>
        <p:txBody>
          <a:bodyPr/>
          <a:lstStyle/>
          <a:p>
            <a:fld id="{AF533E96-F078-4B3D-A8F4-F1AF21EBC357}" type="slidenum">
              <a:rPr lang="en-US" smtClean="0"/>
              <a:t>31</a:t>
            </a:fld>
            <a:endParaRPr lang="en-US"/>
          </a:p>
        </p:txBody>
      </p:sp>
    </p:spTree>
    <p:extLst>
      <p:ext uri="{BB962C8B-B14F-4D97-AF65-F5344CB8AC3E}">
        <p14:creationId xmlns:p14="http://schemas.microsoft.com/office/powerpoint/2010/main" val="40114873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soil is the ultimate wastewater treatment system.  Municipal and onsite scale systems are engineered devices that try to mimic the soil.  However, the soil must be able to pass the water.  The first step in determining the suitability of a soil for final treatment is to determine the rate by which water can move through the soil.  Most locations no longer use the percolation test to make this determination, rather, trained soil evaluators look at the texture, structure, depth of the soil to determine its ability to move water and provide final treatment.</a:t>
            </a:r>
          </a:p>
        </p:txBody>
      </p:sp>
      <p:sp>
        <p:nvSpPr>
          <p:cNvPr id="4" name="Slide Number Placeholder 3"/>
          <p:cNvSpPr>
            <a:spLocks noGrp="1"/>
          </p:cNvSpPr>
          <p:nvPr>
            <p:ph type="sldNum" sz="quarter" idx="5"/>
          </p:nvPr>
        </p:nvSpPr>
        <p:spPr/>
        <p:txBody>
          <a:bodyPr/>
          <a:lstStyle/>
          <a:p>
            <a:fld id="{AF533E96-F078-4B3D-A8F4-F1AF21EBC357}" type="slidenum">
              <a:rPr lang="en-US" smtClean="0"/>
              <a:t>32</a:t>
            </a:fld>
            <a:endParaRPr lang="en-US"/>
          </a:p>
        </p:txBody>
      </p:sp>
    </p:spTree>
    <p:extLst>
      <p:ext uri="{BB962C8B-B14F-4D97-AF65-F5344CB8AC3E}">
        <p14:creationId xmlns:p14="http://schemas.microsoft.com/office/powerpoint/2010/main" val="30029230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soil supports microorganisms that can degrade organic compounds, contains inorganic compounds that can bind with phosphorus, has porosity so water and air can move, and allows for the plant uptake of other nutrients.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You can discuss the activity in the soil to your comfort level.  This slide and the picture on the slide do a pretty good job of describing what goes on in the soil for the renovation of the effluent.</a:t>
            </a:r>
          </a:p>
          <a:p>
            <a:endParaRPr lang="en-US" dirty="0"/>
          </a:p>
        </p:txBody>
      </p:sp>
      <p:sp>
        <p:nvSpPr>
          <p:cNvPr id="4" name="Slide Number Placeholder 3"/>
          <p:cNvSpPr>
            <a:spLocks noGrp="1"/>
          </p:cNvSpPr>
          <p:nvPr>
            <p:ph type="sldNum" sz="quarter" idx="5"/>
          </p:nvPr>
        </p:nvSpPr>
        <p:spPr/>
        <p:txBody>
          <a:bodyPr/>
          <a:lstStyle/>
          <a:p>
            <a:fld id="{AF533E96-F078-4B3D-A8F4-F1AF21EBC357}" type="slidenum">
              <a:rPr lang="en-US" smtClean="0"/>
              <a:t>33</a:t>
            </a:fld>
            <a:endParaRPr lang="en-US"/>
          </a:p>
        </p:txBody>
      </p:sp>
    </p:spTree>
    <p:extLst>
      <p:ext uri="{BB962C8B-B14F-4D97-AF65-F5344CB8AC3E}">
        <p14:creationId xmlns:p14="http://schemas.microsoft.com/office/powerpoint/2010/main" val="2836230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Soil-based wastewater treatment systems use trenches or other types of excavations to place effluent in the subsurface soil.  A trench refers to an excavation that is 2 to 3 feet wide and is partially backfilled with a media that provides porosity, or an open void that allows for the storage of effluent.  This storage is needed for times when the inflow of water to the trench is greater than the outflow by infiltration into the soil.</a:t>
            </a:r>
          </a:p>
          <a:p>
            <a:endParaRPr lang="en-US" dirty="0"/>
          </a:p>
          <a:p>
            <a:r>
              <a:rPr lang="en-US" sz="1800" kern="0" dirty="0">
                <a:effectLst/>
                <a:latin typeface="Times New Roman" panose="02020603050405020304" pitchFamily="18" charset="0"/>
                <a:ea typeface="Calibri" panose="020F0502020204030204" pitchFamily="34" charset="0"/>
              </a:rPr>
              <a:t>Depending on your familiarity with onsite systems and the various trench configurations that are available in your jurisdiction, you can choose how much you want to talk about the various trench configurations.  The configurations refer to the various media that can be placed in the trench to provide storage.  Historically, gravel was the most common trench media.  However, modern materials, mostly constructed out of durable plastics, are becoming more common.   These materials provide storage by holding open volumes in the soil so that when effluent leaves the septic tank at a rate greater than the infiltration rate, there is storage in the trench until the effluent can infiltrate into the soil.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533E96-F078-4B3D-A8F4-F1AF21EBC357}" type="slidenum">
              <a:rPr lang="en-US" smtClean="0"/>
              <a:t>34</a:t>
            </a:fld>
            <a:endParaRPr lang="en-US"/>
          </a:p>
        </p:txBody>
      </p:sp>
    </p:spTree>
    <p:extLst>
      <p:ext uri="{BB962C8B-B14F-4D97-AF65-F5344CB8AC3E}">
        <p14:creationId xmlns:p14="http://schemas.microsoft.com/office/powerpoint/2010/main" val="21848288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placing the effluent in the subsurface environment, we are putting a barrier between us and our wastes (public health) and placing our waste in a location where renovation can take place, thus protecting environmental health.</a:t>
            </a:r>
          </a:p>
        </p:txBody>
      </p:sp>
      <p:sp>
        <p:nvSpPr>
          <p:cNvPr id="4" name="Slide Number Placeholder 3"/>
          <p:cNvSpPr>
            <a:spLocks noGrp="1"/>
          </p:cNvSpPr>
          <p:nvPr>
            <p:ph type="sldNum" sz="quarter" idx="5"/>
          </p:nvPr>
        </p:nvSpPr>
        <p:spPr/>
        <p:txBody>
          <a:bodyPr/>
          <a:lstStyle/>
          <a:p>
            <a:fld id="{AF533E96-F078-4B3D-A8F4-F1AF21EBC357}" type="slidenum">
              <a:rPr lang="en-US" smtClean="0"/>
              <a:t>35</a:t>
            </a:fld>
            <a:endParaRPr lang="en-US"/>
          </a:p>
        </p:txBody>
      </p:sp>
    </p:spTree>
    <p:extLst>
      <p:ext uri="{BB962C8B-B14F-4D97-AF65-F5344CB8AC3E}">
        <p14:creationId xmlns:p14="http://schemas.microsoft.com/office/powerpoint/2010/main" val="24868766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common styles of applying effluent to the soil include subsurface gravity, subsurface pressurized, above the surface spray distribution, and systems that provide both additional treatment and dispersal in the subsurface.</a:t>
            </a:r>
          </a:p>
        </p:txBody>
      </p:sp>
      <p:sp>
        <p:nvSpPr>
          <p:cNvPr id="4" name="Slide Number Placeholder 3"/>
          <p:cNvSpPr>
            <a:spLocks noGrp="1"/>
          </p:cNvSpPr>
          <p:nvPr>
            <p:ph type="sldNum" sz="quarter" idx="5"/>
          </p:nvPr>
        </p:nvSpPr>
        <p:spPr/>
        <p:txBody>
          <a:bodyPr/>
          <a:lstStyle/>
          <a:p>
            <a:fld id="{AF533E96-F078-4B3D-A8F4-F1AF21EBC357}" type="slidenum">
              <a:rPr lang="en-US" smtClean="0"/>
              <a:t>36</a:t>
            </a:fld>
            <a:endParaRPr lang="en-US"/>
          </a:p>
        </p:txBody>
      </p:sp>
    </p:spTree>
    <p:extLst>
      <p:ext uri="{BB962C8B-B14F-4D97-AF65-F5344CB8AC3E}">
        <p14:creationId xmlns:p14="http://schemas.microsoft.com/office/powerpoint/2010/main" val="4663919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onsite wastewater treatment systems are considered conventional.  This means that water moves between components and through the soil treatment area by gravity.  These are trench-based systems where effluent enters one end of the trench and moves to the opposite end.  Effluent is continuously infiltrating along the trench length, and so more infiltration takes place near the beginning of the trench.  As more effluent enters the soil, there is an  increased accumulation of biological materials (a </a:t>
            </a:r>
            <a:r>
              <a:rPr lang="en-US" dirty="0" err="1"/>
              <a:t>biomat</a:t>
            </a:r>
            <a:r>
              <a:rPr lang="en-US" dirty="0"/>
              <a:t>) that limits the infiltration rate.  As the </a:t>
            </a:r>
            <a:r>
              <a:rPr lang="en-US" dirty="0" err="1"/>
              <a:t>biomat</a:t>
            </a:r>
            <a:r>
              <a:rPr lang="en-US" dirty="0"/>
              <a:t> forms and the infiltration rate is reduced, water can move further down the trench for rapid infiltration.  Because water can only enter the trench from one location, that location does not get an opportunity to dry out.</a:t>
            </a:r>
          </a:p>
          <a:p>
            <a:endParaRPr lang="en-US" dirty="0"/>
          </a:p>
          <a:p>
            <a:r>
              <a:rPr lang="en-US" sz="1800" kern="0" dirty="0">
                <a:effectLst/>
                <a:latin typeface="Times New Roman" panose="02020603050405020304" pitchFamily="18" charset="0"/>
                <a:ea typeface="Calibri" panose="020F0502020204030204" pitchFamily="34" charset="0"/>
              </a:rPr>
              <a:t>Conventional septic systems are the most common means of applying effluent to the soil.  The next series of slides demonstrates other methods of effluent application.  Once again, if you feel that these additional slides are not pertinent to your audience then go ahead and hide the slides so you don't have to cover the material. </a:t>
            </a:r>
            <a:endParaRPr lang="en-US" dirty="0"/>
          </a:p>
        </p:txBody>
      </p:sp>
      <p:sp>
        <p:nvSpPr>
          <p:cNvPr id="4" name="Slide Number Placeholder 3"/>
          <p:cNvSpPr>
            <a:spLocks noGrp="1"/>
          </p:cNvSpPr>
          <p:nvPr>
            <p:ph type="sldNum" sz="quarter" idx="5"/>
          </p:nvPr>
        </p:nvSpPr>
        <p:spPr/>
        <p:txBody>
          <a:bodyPr/>
          <a:lstStyle/>
          <a:p>
            <a:fld id="{AF533E96-F078-4B3D-A8F4-F1AF21EBC357}" type="slidenum">
              <a:rPr lang="en-US" smtClean="0"/>
              <a:t>37</a:t>
            </a:fld>
            <a:endParaRPr lang="en-US"/>
          </a:p>
        </p:txBody>
      </p:sp>
    </p:spTree>
    <p:extLst>
      <p:ext uri="{BB962C8B-B14F-4D97-AF65-F5344CB8AC3E}">
        <p14:creationId xmlns:p14="http://schemas.microsoft.com/office/powerpoint/2010/main" val="27914267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low pressure pipe system is the solution to the poor distribution found in a conventional system.  This system still has a trench system and a media that provides more storage in the trench.  A pipe, typically 1-1/2 inch diameter PVC is placed in the trench.  This pipe has small perforations (3/16 inch is typical) spaced every 60 inches.  These perforations (or orifices) distribute water along the entire length of the trench.  This is a pressurized system, so a pump or a dosing syphon is needed to provide the pressurization.</a:t>
            </a:r>
          </a:p>
        </p:txBody>
      </p:sp>
      <p:sp>
        <p:nvSpPr>
          <p:cNvPr id="4" name="Slide Number Placeholder 3"/>
          <p:cNvSpPr>
            <a:spLocks noGrp="1"/>
          </p:cNvSpPr>
          <p:nvPr>
            <p:ph type="sldNum" sz="quarter" idx="5"/>
          </p:nvPr>
        </p:nvSpPr>
        <p:spPr/>
        <p:txBody>
          <a:bodyPr/>
          <a:lstStyle/>
          <a:p>
            <a:fld id="{AF533E96-F078-4B3D-A8F4-F1AF21EBC357}" type="slidenum">
              <a:rPr lang="en-US" smtClean="0"/>
              <a:t>38</a:t>
            </a:fld>
            <a:endParaRPr lang="en-US"/>
          </a:p>
        </p:txBody>
      </p:sp>
    </p:spTree>
    <p:extLst>
      <p:ext uri="{BB962C8B-B14F-4D97-AF65-F5344CB8AC3E}">
        <p14:creationId xmlns:p14="http://schemas.microsoft.com/office/powerpoint/2010/main" val="22308821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some sites with limiting soil conditions, a distribution system to use drip irrigation technology may be a solution.  With is technology, some regulatory jurisdictions will allow less-than-suitable soils to be used for final treatment.  The drip system provides a precise application of effluent to the soil.  A drip system requires filters to be installed just after the pump.  This technology requires maintenance.</a:t>
            </a:r>
          </a:p>
        </p:txBody>
      </p:sp>
      <p:sp>
        <p:nvSpPr>
          <p:cNvPr id="4" name="Slide Number Placeholder 3"/>
          <p:cNvSpPr>
            <a:spLocks noGrp="1"/>
          </p:cNvSpPr>
          <p:nvPr>
            <p:ph type="sldNum" sz="quarter" idx="5"/>
          </p:nvPr>
        </p:nvSpPr>
        <p:spPr/>
        <p:txBody>
          <a:bodyPr/>
          <a:lstStyle/>
          <a:p>
            <a:fld id="{AF533E96-F078-4B3D-A8F4-F1AF21EBC357}" type="slidenum">
              <a:rPr lang="en-US" smtClean="0"/>
              <a:t>39</a:t>
            </a:fld>
            <a:endParaRPr lang="en-US"/>
          </a:p>
        </p:txBody>
      </p:sp>
    </p:spTree>
    <p:extLst>
      <p:ext uri="{BB962C8B-B14F-4D97-AF65-F5344CB8AC3E}">
        <p14:creationId xmlns:p14="http://schemas.microsoft.com/office/powerpoint/2010/main" val="3062025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program was funded by a US EPA grant.  A standard disclaimer is provided.  We have put forth a good effort to not include tradenames.  We do not endorse commercial products – we only describe how they operate.</a:t>
            </a:r>
          </a:p>
        </p:txBody>
      </p:sp>
      <p:sp>
        <p:nvSpPr>
          <p:cNvPr id="4" name="Slide Number Placeholder 3"/>
          <p:cNvSpPr>
            <a:spLocks noGrp="1"/>
          </p:cNvSpPr>
          <p:nvPr>
            <p:ph type="sldNum" sz="quarter" idx="5"/>
          </p:nvPr>
        </p:nvSpPr>
        <p:spPr/>
        <p:txBody>
          <a:bodyPr/>
          <a:lstStyle/>
          <a:p>
            <a:fld id="{AF533E96-F078-4B3D-A8F4-F1AF21EBC357}" type="slidenum">
              <a:rPr lang="en-US" smtClean="0"/>
              <a:t>4</a:t>
            </a:fld>
            <a:endParaRPr lang="en-US"/>
          </a:p>
        </p:txBody>
      </p:sp>
    </p:spTree>
    <p:extLst>
      <p:ext uri="{BB962C8B-B14F-4D97-AF65-F5344CB8AC3E}">
        <p14:creationId xmlns:p14="http://schemas.microsoft.com/office/powerpoint/2010/main" val="36949926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Spray irrigation is another means of allowing a less-than-suitable soil to be used for final treatment and dispersal.  Not all regulatory jurisdictions will allow spray because of the increased risk to public health.  Pop-up sprayers are commonly used.  At locations that allow spray dispersal, most require the effluent to be disinfected, the spray field is fenced, and spraying takes place at night.</a:t>
            </a:r>
          </a:p>
        </p:txBody>
      </p:sp>
      <p:sp>
        <p:nvSpPr>
          <p:cNvPr id="4" name="Slide Number Placeholder 3"/>
          <p:cNvSpPr>
            <a:spLocks noGrp="1"/>
          </p:cNvSpPr>
          <p:nvPr>
            <p:ph type="sldNum" sz="quarter" idx="5"/>
          </p:nvPr>
        </p:nvSpPr>
        <p:spPr/>
        <p:txBody>
          <a:bodyPr/>
          <a:lstStyle/>
          <a:p>
            <a:fld id="{AF533E96-F078-4B3D-A8F4-F1AF21EBC357}" type="slidenum">
              <a:rPr lang="en-US" smtClean="0"/>
              <a:t>40</a:t>
            </a:fld>
            <a:endParaRPr lang="en-US"/>
          </a:p>
        </p:txBody>
      </p:sp>
    </p:spTree>
    <p:extLst>
      <p:ext uri="{BB962C8B-B14F-4D97-AF65-F5344CB8AC3E}">
        <p14:creationId xmlns:p14="http://schemas.microsoft.com/office/powerpoint/2010/main" val="19270075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Combined treatment and dispersal systems provide additional treatment in the subsurface environment.  Often used in low permeability soils where the addition of organic matter and solids from the wastewater could further reduce the permeability, these system help to extend the life of the infiltrative surface.</a:t>
            </a:r>
          </a:p>
        </p:txBody>
      </p:sp>
      <p:sp>
        <p:nvSpPr>
          <p:cNvPr id="4" name="Slide Number Placeholder 3"/>
          <p:cNvSpPr>
            <a:spLocks noGrp="1"/>
          </p:cNvSpPr>
          <p:nvPr>
            <p:ph type="sldNum" sz="quarter" idx="5"/>
          </p:nvPr>
        </p:nvSpPr>
        <p:spPr/>
        <p:txBody>
          <a:bodyPr/>
          <a:lstStyle/>
          <a:p>
            <a:fld id="{AF533E96-F078-4B3D-A8F4-F1AF21EBC357}" type="slidenum">
              <a:rPr lang="en-US" smtClean="0"/>
              <a:t>41</a:t>
            </a:fld>
            <a:endParaRPr lang="en-US"/>
          </a:p>
        </p:txBody>
      </p:sp>
    </p:spTree>
    <p:extLst>
      <p:ext uri="{BB962C8B-B14F-4D97-AF65-F5344CB8AC3E}">
        <p14:creationId xmlns:p14="http://schemas.microsoft.com/office/powerpoint/2010/main" val="30635872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Sand lined trenches provide a very similar treatment mechanism as media filters.  Effluent is distributed along the length of the trench.  The effluent trickles through the media under aerobic conditions.  This provides additional organic compound removal, some nutrient transformation, and additional solids filtration.</a:t>
            </a:r>
          </a:p>
        </p:txBody>
      </p:sp>
      <p:sp>
        <p:nvSpPr>
          <p:cNvPr id="4" name="Slide Number Placeholder 3"/>
          <p:cNvSpPr>
            <a:spLocks noGrp="1"/>
          </p:cNvSpPr>
          <p:nvPr>
            <p:ph type="sldNum" sz="quarter" idx="5"/>
          </p:nvPr>
        </p:nvSpPr>
        <p:spPr/>
        <p:txBody>
          <a:bodyPr/>
          <a:lstStyle/>
          <a:p>
            <a:fld id="{AF533E96-F078-4B3D-A8F4-F1AF21EBC357}" type="slidenum">
              <a:rPr lang="en-US" smtClean="0"/>
              <a:t>42</a:t>
            </a:fld>
            <a:endParaRPr lang="en-US"/>
          </a:p>
        </p:txBody>
      </p:sp>
    </p:spTree>
    <p:extLst>
      <p:ext uri="{BB962C8B-B14F-4D97-AF65-F5344CB8AC3E}">
        <p14:creationId xmlns:p14="http://schemas.microsoft.com/office/powerpoint/2010/main" val="569089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Mound systems were the original combined treatment dispersal system.  In order to get additional separation from a limiting layer (groundwater,</a:t>
            </a:r>
            <a:r>
              <a:rPr lang="en-US" baseline="0" dirty="0"/>
              <a:t> bedrock, </a:t>
            </a:r>
            <a:r>
              <a:rPr lang="en-US" dirty="0"/>
              <a:t>or heavy clay), mounds of sand are raised, and effluent is allowed to trickle down through the media.  These mounds are covered with native soil and planted in native vegetation.</a:t>
            </a:r>
          </a:p>
        </p:txBody>
      </p:sp>
      <p:sp>
        <p:nvSpPr>
          <p:cNvPr id="4" name="Slide Number Placeholder 3"/>
          <p:cNvSpPr>
            <a:spLocks noGrp="1"/>
          </p:cNvSpPr>
          <p:nvPr>
            <p:ph type="sldNum" sz="quarter" idx="5"/>
          </p:nvPr>
        </p:nvSpPr>
        <p:spPr/>
        <p:txBody>
          <a:bodyPr/>
          <a:lstStyle/>
          <a:p>
            <a:fld id="{AF533E96-F078-4B3D-A8F4-F1AF21EBC357}" type="slidenum">
              <a:rPr lang="en-US" smtClean="0"/>
              <a:t>43</a:t>
            </a:fld>
            <a:endParaRPr lang="en-US"/>
          </a:p>
        </p:txBody>
      </p:sp>
    </p:spTree>
    <p:extLst>
      <p:ext uri="{BB962C8B-B14F-4D97-AF65-F5344CB8AC3E}">
        <p14:creationId xmlns:p14="http://schemas.microsoft.com/office/powerpoint/2010/main" val="32512821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non-soil based dispersal systems that return effluent back into the water cycle. </a:t>
            </a:r>
          </a:p>
          <a:p>
            <a:endParaRPr lang="en-US" dirty="0"/>
          </a:p>
          <a:p>
            <a:r>
              <a:rPr lang="en-US" dirty="0"/>
              <a:t>As before, if these systems are not available to your audience, then hide these slides.</a:t>
            </a:r>
          </a:p>
        </p:txBody>
      </p:sp>
      <p:sp>
        <p:nvSpPr>
          <p:cNvPr id="4" name="Slide Number Placeholder 3"/>
          <p:cNvSpPr>
            <a:spLocks noGrp="1"/>
          </p:cNvSpPr>
          <p:nvPr>
            <p:ph type="sldNum" sz="quarter" idx="5"/>
          </p:nvPr>
        </p:nvSpPr>
        <p:spPr/>
        <p:txBody>
          <a:bodyPr/>
          <a:lstStyle/>
          <a:p>
            <a:fld id="{AF533E96-F078-4B3D-A8F4-F1AF21EBC357}" type="slidenum">
              <a:rPr lang="en-US" smtClean="0"/>
              <a:t>44</a:t>
            </a:fld>
            <a:endParaRPr lang="en-US"/>
          </a:p>
        </p:txBody>
      </p:sp>
    </p:spTree>
    <p:extLst>
      <p:ext uri="{BB962C8B-B14F-4D97-AF65-F5344CB8AC3E}">
        <p14:creationId xmlns:p14="http://schemas.microsoft.com/office/powerpoint/2010/main" val="6583008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few regulatory jurisdictions allow lagoons for residential onsite treatment systems.  Lagoons have long retention times, allowing the slow treatment of effluent.  The typical practice is hold the effluent during the dry season and then release the effluent during the wet season when there is plenty of dilution.  At locations that allow lagoons, it is typical for the regulatory agency to require the homeowner to have 5 or more acres to provide a significant buffer from the neighbors.  </a:t>
            </a:r>
          </a:p>
        </p:txBody>
      </p:sp>
      <p:sp>
        <p:nvSpPr>
          <p:cNvPr id="4" name="Slide Number Placeholder 3"/>
          <p:cNvSpPr>
            <a:spLocks noGrp="1"/>
          </p:cNvSpPr>
          <p:nvPr>
            <p:ph type="sldNum" sz="quarter" idx="5"/>
          </p:nvPr>
        </p:nvSpPr>
        <p:spPr/>
        <p:txBody>
          <a:bodyPr/>
          <a:lstStyle/>
          <a:p>
            <a:fld id="{AF533E96-F078-4B3D-A8F4-F1AF21EBC357}" type="slidenum">
              <a:rPr lang="en-US" smtClean="0"/>
              <a:t>45</a:t>
            </a:fld>
            <a:endParaRPr lang="en-US"/>
          </a:p>
        </p:txBody>
      </p:sp>
    </p:spTree>
    <p:extLst>
      <p:ext uri="{BB962C8B-B14F-4D97-AF65-F5344CB8AC3E}">
        <p14:creationId xmlns:p14="http://schemas.microsoft.com/office/powerpoint/2010/main" val="38086519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areas with there is more evapotranspiration (ET) than precipitation, ET beds can be a viable option.</a:t>
            </a:r>
          </a:p>
        </p:txBody>
      </p:sp>
      <p:sp>
        <p:nvSpPr>
          <p:cNvPr id="4" name="Slide Number Placeholder 3"/>
          <p:cNvSpPr>
            <a:spLocks noGrp="1"/>
          </p:cNvSpPr>
          <p:nvPr>
            <p:ph type="sldNum" sz="quarter" idx="5"/>
          </p:nvPr>
        </p:nvSpPr>
        <p:spPr/>
        <p:txBody>
          <a:bodyPr/>
          <a:lstStyle/>
          <a:p>
            <a:fld id="{AF533E96-F078-4B3D-A8F4-F1AF21EBC357}" type="slidenum">
              <a:rPr lang="en-US" smtClean="0"/>
              <a:t>46</a:t>
            </a:fld>
            <a:endParaRPr lang="en-US"/>
          </a:p>
        </p:txBody>
      </p:sp>
    </p:spTree>
    <p:extLst>
      <p:ext uri="{BB962C8B-B14F-4D97-AF65-F5344CB8AC3E}">
        <p14:creationId xmlns:p14="http://schemas.microsoft.com/office/powerpoint/2010/main" val="2905216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direct discharge to a surface water must have a National Pollutant Discharge Elimination System Permit (NPDES).  Systems that direct discharge must be in compliance with the permit limits.  These are high maintenance, and high risk systems.</a:t>
            </a:r>
          </a:p>
        </p:txBody>
      </p:sp>
      <p:sp>
        <p:nvSpPr>
          <p:cNvPr id="4" name="Slide Number Placeholder 3"/>
          <p:cNvSpPr>
            <a:spLocks noGrp="1"/>
          </p:cNvSpPr>
          <p:nvPr>
            <p:ph type="sldNum" sz="quarter" idx="5"/>
          </p:nvPr>
        </p:nvSpPr>
        <p:spPr/>
        <p:txBody>
          <a:bodyPr/>
          <a:lstStyle/>
          <a:p>
            <a:fld id="{AF533E96-F078-4B3D-A8F4-F1AF21EBC357}" type="slidenum">
              <a:rPr lang="en-US" smtClean="0"/>
              <a:t>47</a:t>
            </a:fld>
            <a:endParaRPr lang="en-US"/>
          </a:p>
        </p:txBody>
      </p:sp>
    </p:spTree>
    <p:extLst>
      <p:ext uri="{BB962C8B-B14F-4D97-AF65-F5344CB8AC3E}">
        <p14:creationId xmlns:p14="http://schemas.microsoft.com/office/powerpoint/2010/main" val="39816875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533E96-F078-4B3D-A8F4-F1AF21EBC357}" type="slidenum">
              <a:rPr lang="en-US" smtClean="0"/>
              <a:t>48</a:t>
            </a:fld>
            <a:endParaRPr lang="en-US"/>
          </a:p>
        </p:txBody>
      </p:sp>
    </p:spTree>
    <p:extLst>
      <p:ext uri="{BB962C8B-B14F-4D97-AF65-F5344CB8AC3E}">
        <p14:creationId xmlns:p14="http://schemas.microsoft.com/office/powerpoint/2010/main" val="8219168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Type your name and contact information onto this slide.  </a:t>
            </a:r>
          </a:p>
          <a:p>
            <a:endParaRPr lang="en-US" dirty="0"/>
          </a:p>
          <a:p>
            <a:r>
              <a:rPr lang="en-US" dirty="0"/>
              <a:t>If you get a question that you are not comfortable answering, then say “you do not know the answer.”  But, after the class, get the person’s contact information and question so that you can contact a local or national expert on that topic.  The first place to go with questions should be the local jurisdiction that regulates septic systems.</a:t>
            </a:r>
          </a:p>
        </p:txBody>
      </p:sp>
      <p:sp>
        <p:nvSpPr>
          <p:cNvPr id="4" name="Slide Number Placeholder 3"/>
          <p:cNvSpPr>
            <a:spLocks noGrp="1"/>
          </p:cNvSpPr>
          <p:nvPr>
            <p:ph type="sldNum" sz="quarter" idx="5"/>
          </p:nvPr>
        </p:nvSpPr>
        <p:spPr/>
        <p:txBody>
          <a:bodyPr/>
          <a:lstStyle/>
          <a:p>
            <a:fld id="{0F199BEB-997B-458C-A4DC-0A4AEA1C5E9C}" type="slidenum">
              <a:rPr lang="en-US" smtClean="0"/>
              <a:t>49</a:t>
            </a:fld>
            <a:endParaRPr lang="en-US"/>
          </a:p>
        </p:txBody>
      </p:sp>
    </p:spTree>
    <p:extLst>
      <p:ext uri="{BB962C8B-B14F-4D97-AF65-F5344CB8AC3E}">
        <p14:creationId xmlns:p14="http://schemas.microsoft.com/office/powerpoint/2010/main" val="1623702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people are coming into the event either virtually or in person encourage them to take a the pretest and either write their question down or enter them into the chat function.</a:t>
            </a:r>
          </a:p>
          <a:p>
            <a:endParaRPr lang="en-US" dirty="0"/>
          </a:p>
        </p:txBody>
      </p:sp>
      <p:sp>
        <p:nvSpPr>
          <p:cNvPr id="4" name="Slide Number Placeholder 3"/>
          <p:cNvSpPr>
            <a:spLocks noGrp="1"/>
          </p:cNvSpPr>
          <p:nvPr>
            <p:ph type="sldNum" sz="quarter" idx="5"/>
          </p:nvPr>
        </p:nvSpPr>
        <p:spPr/>
        <p:txBody>
          <a:bodyPr/>
          <a:lstStyle/>
          <a:p>
            <a:fld id="{AF533E96-F078-4B3D-A8F4-F1AF21EBC357}" type="slidenum">
              <a:rPr lang="en-US" smtClean="0"/>
              <a:t>5</a:t>
            </a:fld>
            <a:endParaRPr lang="en-US"/>
          </a:p>
        </p:txBody>
      </p:sp>
    </p:spTree>
    <p:extLst>
      <p:ext uri="{BB962C8B-B14F-4D97-AF65-F5344CB8AC3E}">
        <p14:creationId xmlns:p14="http://schemas.microsoft.com/office/powerpoint/2010/main" val="2316684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This is your opportunity to introduce yourself and to introduce the topic.  Take a few minutes and ask the participants about their concerns with septic systems, and find out if they have any specific questions about their system that they would like you to address.  Have them write the question on a note card (which you provided during registration) and when you are finished with the presentation then you can go to the note cards and start addressing their questions.  </a:t>
            </a:r>
          </a:p>
          <a:p>
            <a:endParaRPr lang="en-US" dirty="0"/>
          </a:p>
        </p:txBody>
      </p:sp>
      <p:sp>
        <p:nvSpPr>
          <p:cNvPr id="4" name="Slide Number Placeholder 3"/>
          <p:cNvSpPr>
            <a:spLocks noGrp="1"/>
          </p:cNvSpPr>
          <p:nvPr>
            <p:ph type="sldNum" sz="quarter" idx="5"/>
          </p:nvPr>
        </p:nvSpPr>
        <p:spPr/>
        <p:txBody>
          <a:bodyPr/>
          <a:lstStyle/>
          <a:p>
            <a:fld id="{0F199BEB-997B-458C-A4DC-0A4AEA1C5E9C}" type="slidenum">
              <a:rPr lang="en-US" smtClean="0"/>
              <a:t>6</a:t>
            </a:fld>
            <a:endParaRPr lang="en-US"/>
          </a:p>
        </p:txBody>
      </p:sp>
    </p:spTree>
    <p:extLst>
      <p:ext uri="{BB962C8B-B14F-4D97-AF65-F5344CB8AC3E}">
        <p14:creationId xmlns:p14="http://schemas.microsoft.com/office/powerpoint/2010/main" val="2821400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objectives for this session include gaining an understanding the function of an onsite wastewater treatment system, and to gain knowledge about how the various types of treatment and dispersal methods protect public and environmental health.  While our primary audience is rural homeowners who have onsite wastewater treatment systems (i.e., septic systems), this knowledge is also applicable to owners and managers of other rural facilities (schools, churches, commercial, and industrial buildings) that are served by onsite systems.</a:t>
            </a:r>
          </a:p>
        </p:txBody>
      </p:sp>
      <p:sp>
        <p:nvSpPr>
          <p:cNvPr id="4" name="Slide Number Placeholder 3"/>
          <p:cNvSpPr>
            <a:spLocks noGrp="1"/>
          </p:cNvSpPr>
          <p:nvPr>
            <p:ph type="sldNum" sz="quarter" idx="5"/>
          </p:nvPr>
        </p:nvSpPr>
        <p:spPr/>
        <p:txBody>
          <a:bodyPr/>
          <a:lstStyle/>
          <a:p>
            <a:fld id="{AF533E96-F078-4B3D-A8F4-F1AF21EBC357}" type="slidenum">
              <a:rPr lang="en-US" smtClean="0"/>
              <a:t>7</a:t>
            </a:fld>
            <a:endParaRPr lang="en-US"/>
          </a:p>
        </p:txBody>
      </p:sp>
    </p:spTree>
    <p:extLst>
      <p:ext uri="{BB962C8B-B14F-4D97-AF65-F5344CB8AC3E}">
        <p14:creationId xmlns:p14="http://schemas.microsoft.com/office/powerpoint/2010/main" val="3523738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presentations are intended to supplement the information provided in the Onsite Wastewater Treatment System User Guide.</a:t>
            </a:r>
          </a:p>
        </p:txBody>
      </p:sp>
      <p:sp>
        <p:nvSpPr>
          <p:cNvPr id="4" name="Slide Number Placeholder 3"/>
          <p:cNvSpPr>
            <a:spLocks noGrp="1"/>
          </p:cNvSpPr>
          <p:nvPr>
            <p:ph type="sldNum" sz="quarter" idx="5"/>
          </p:nvPr>
        </p:nvSpPr>
        <p:spPr/>
        <p:txBody>
          <a:bodyPr/>
          <a:lstStyle/>
          <a:p>
            <a:fld id="{AF533E96-F078-4B3D-A8F4-F1AF21EBC357}" type="slidenum">
              <a:rPr lang="en-US" smtClean="0"/>
              <a:t>8</a:t>
            </a:fld>
            <a:endParaRPr lang="en-US"/>
          </a:p>
        </p:txBody>
      </p:sp>
    </p:spTree>
    <p:extLst>
      <p:ext uri="{BB962C8B-B14F-4D97-AF65-F5344CB8AC3E}">
        <p14:creationId xmlns:p14="http://schemas.microsoft.com/office/powerpoint/2010/main" val="2857032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wastewater treatment systems (whether onsite or municipal-scale) have common features:  The wastewater is collected (sewer pipes), solids are separated from the liquid (often called primary treatment on a municipal-scale, contaminants that are dissolved in the water are mostly removed by biodegradation, pathogens are destroyed, and the treated water is returned to the water (or hydrologic) cycle. </a:t>
            </a:r>
          </a:p>
        </p:txBody>
      </p:sp>
      <p:sp>
        <p:nvSpPr>
          <p:cNvPr id="4" name="Slide Number Placeholder 3"/>
          <p:cNvSpPr>
            <a:spLocks noGrp="1"/>
          </p:cNvSpPr>
          <p:nvPr>
            <p:ph type="sldNum" sz="quarter" idx="5"/>
          </p:nvPr>
        </p:nvSpPr>
        <p:spPr/>
        <p:txBody>
          <a:bodyPr/>
          <a:lstStyle/>
          <a:p>
            <a:fld id="{AF533E96-F078-4B3D-A8F4-F1AF21EBC357}" type="slidenum">
              <a:rPr lang="en-US" smtClean="0"/>
              <a:t>9</a:t>
            </a:fld>
            <a:endParaRPr lang="en-US"/>
          </a:p>
        </p:txBody>
      </p:sp>
    </p:spTree>
    <p:extLst>
      <p:ext uri="{BB962C8B-B14F-4D97-AF65-F5344CB8AC3E}">
        <p14:creationId xmlns:p14="http://schemas.microsoft.com/office/powerpoint/2010/main" val="34030924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1212" y="3311013"/>
            <a:ext cx="7989723" cy="840658"/>
          </a:xfrm>
          <a:noFill/>
          <a:effectLst>
            <a:outerShdw blurRad="50800" dist="38100" dir="2700000" algn="tl" rotWithShape="0">
              <a:prstClr val="black">
                <a:alpha val="40000"/>
              </a:prstClr>
            </a:outerShdw>
          </a:effectLst>
        </p:spPr>
        <p:txBody>
          <a:bodyPr>
            <a:normAutofit/>
          </a:bodyPr>
          <a:lstStyle>
            <a:lvl1pPr algn="ctr">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08588" y="4181177"/>
            <a:ext cx="7975483" cy="685791"/>
          </a:xfrm>
        </p:spPr>
        <p:txBody>
          <a:bodyPr>
            <a:normAutofit/>
          </a:bodyPr>
          <a:lstStyle>
            <a:lvl1pPr marL="0" indent="0" algn="ctr">
              <a:buNone/>
              <a:defRPr sz="2800" b="0" i="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7" name="Picture 6" descr="Logo&#10;&#10;Description automatically generated">
            <a:extLst>
              <a:ext uri="{FF2B5EF4-FFF2-40B4-BE49-F238E27FC236}">
                <a16:creationId xmlns:a16="http://schemas.microsoft.com/office/drawing/2014/main" id="{F65FF45D-3766-B4F5-E5D3-263C25C45F34}"/>
              </a:ext>
            </a:extLst>
          </p:cNvPr>
          <p:cNvPicPr>
            <a:picLocks noChangeAspect="1"/>
          </p:cNvPicPr>
          <p:nvPr userDrawn="1"/>
        </p:nvPicPr>
        <p:blipFill>
          <a:blip r:embed="rId3"/>
          <a:stretch>
            <a:fillRect/>
          </a:stretch>
        </p:blipFill>
        <p:spPr>
          <a:xfrm>
            <a:off x="7850352" y="4537933"/>
            <a:ext cx="1199127" cy="554179"/>
          </a:xfrm>
          <a:prstGeom prst="rect">
            <a:avLst/>
          </a:prstGeom>
        </p:spPr>
      </p:pic>
      <p:pic>
        <p:nvPicPr>
          <p:cNvPr id="8" name="Picture 7">
            <a:extLst>
              <a:ext uri="{FF2B5EF4-FFF2-40B4-BE49-F238E27FC236}">
                <a16:creationId xmlns:a16="http://schemas.microsoft.com/office/drawing/2014/main" id="{DE04F009-33A4-F350-CC0F-E03322861414}"/>
              </a:ext>
            </a:extLst>
          </p:cNvPr>
          <p:cNvPicPr>
            <a:picLocks noChangeAspect="1"/>
          </p:cNvPicPr>
          <p:nvPr userDrawn="1"/>
        </p:nvPicPr>
        <p:blipFill>
          <a:blip r:embed="rId4"/>
          <a:stretch>
            <a:fillRect/>
          </a:stretch>
        </p:blipFill>
        <p:spPr>
          <a:xfrm>
            <a:off x="94521" y="4702581"/>
            <a:ext cx="1516519" cy="387786"/>
          </a:xfrm>
          <a:prstGeom prst="rect">
            <a:avLst/>
          </a:prstGeom>
        </p:spPr>
      </p:pic>
    </p:spTree>
    <p:extLst>
      <p:ext uri="{BB962C8B-B14F-4D97-AF65-F5344CB8AC3E}">
        <p14:creationId xmlns:p14="http://schemas.microsoft.com/office/powerpoint/2010/main" val="3253875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489427"/>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309277" y="934570"/>
            <a:ext cx="8498541" cy="34155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47760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logo right-shape on bottom">
    <p:spTree>
      <p:nvGrpSpPr>
        <p:cNvPr id="1" name=""/>
        <p:cNvGrpSpPr/>
        <p:nvPr/>
      </p:nvGrpSpPr>
      <p:grpSpPr>
        <a:xfrm>
          <a:off x="0" y="0"/>
          <a:ext cx="0" cy="0"/>
          <a:chOff x="0" y="0"/>
          <a:chExt cx="0" cy="0"/>
        </a:xfrm>
      </p:grpSpPr>
      <p:pic>
        <p:nvPicPr>
          <p:cNvPr id="3" name="Google Shape;82;p13">
            <a:extLst>
              <a:ext uri="{FF2B5EF4-FFF2-40B4-BE49-F238E27FC236}">
                <a16:creationId xmlns:a16="http://schemas.microsoft.com/office/drawing/2014/main" id="{E5324170-F25E-4921-AC50-29A54E600A8C}"/>
              </a:ext>
            </a:extLst>
          </p:cNvPr>
          <p:cNvPicPr preferRelativeResize="0">
            <a:picLocks noChangeAspect="1"/>
          </p:cNvPicPr>
          <p:nvPr userDrawn="1"/>
        </p:nvPicPr>
        <p:blipFill rotWithShape="1">
          <a:blip r:embed="rId2">
            <a:alphaModFix/>
          </a:blip>
          <a:srcRect b="52339"/>
          <a:stretch/>
        </p:blipFill>
        <p:spPr>
          <a:xfrm>
            <a:off x="0" y="3121513"/>
            <a:ext cx="9155430" cy="2021987"/>
          </a:xfrm>
          <a:prstGeom prst="rect">
            <a:avLst/>
          </a:prstGeom>
          <a:noFill/>
          <a:ln>
            <a:noFill/>
          </a:ln>
        </p:spPr>
      </p:pic>
      <p:sp>
        <p:nvSpPr>
          <p:cNvPr id="6" name="Title 1">
            <a:extLst>
              <a:ext uri="{FF2B5EF4-FFF2-40B4-BE49-F238E27FC236}">
                <a16:creationId xmlns:a16="http://schemas.microsoft.com/office/drawing/2014/main" id="{FE9C1F69-E54C-4AAC-86B7-1EEF38C19B2D}"/>
              </a:ext>
            </a:extLst>
          </p:cNvPr>
          <p:cNvSpPr>
            <a:spLocks noGrp="1"/>
          </p:cNvSpPr>
          <p:nvPr>
            <p:ph type="title"/>
          </p:nvPr>
        </p:nvSpPr>
        <p:spPr>
          <a:xfrm>
            <a:off x="1002716" y="862096"/>
            <a:ext cx="7008017" cy="514350"/>
          </a:xfrm>
        </p:spPr>
        <p:txBody>
          <a:bodyPr vert="horz" lIns="91440" tIns="45720" rIns="91440" bIns="45720" rtlCol="0" anchor="t">
            <a:noAutofit/>
          </a:bodyPr>
          <a:lstStyle>
            <a:lvl1pPr>
              <a:defRPr lang="en-US" sz="3200" b="1">
                <a:solidFill>
                  <a:schemeClr val="bg1"/>
                </a:solidFill>
                <a:latin typeface="Helvetica Neue" panose="02000503000000020004" pitchFamily="2"/>
              </a:defRPr>
            </a:lvl1pPr>
          </a:lstStyle>
          <a:p>
            <a:pPr lvl="0"/>
            <a:r>
              <a:rPr lang="en-US" dirty="0"/>
              <a:t>Click to edit Master title style</a:t>
            </a:r>
          </a:p>
        </p:txBody>
      </p:sp>
      <p:sp>
        <p:nvSpPr>
          <p:cNvPr id="4" name="Text Placeholder 3">
            <a:extLst>
              <a:ext uri="{FF2B5EF4-FFF2-40B4-BE49-F238E27FC236}">
                <a16:creationId xmlns:a16="http://schemas.microsoft.com/office/drawing/2014/main" id="{037AD276-16D6-49FC-8081-89064E2CBEAA}"/>
              </a:ext>
            </a:extLst>
          </p:cNvPr>
          <p:cNvSpPr>
            <a:spLocks noGrp="1"/>
          </p:cNvSpPr>
          <p:nvPr>
            <p:ph type="body" sz="quarter" idx="10"/>
          </p:nvPr>
        </p:nvSpPr>
        <p:spPr>
          <a:xfrm>
            <a:off x="1067991" y="1619845"/>
            <a:ext cx="7008017" cy="1903810"/>
          </a:xfrm>
        </p:spPr>
        <p:txBody>
          <a:bodyPr/>
          <a:lstStyle>
            <a:lvl1pPr>
              <a:defRPr>
                <a:solidFill>
                  <a:schemeClr val="bg1"/>
                </a:solidFill>
              </a:defRPr>
            </a:lvl1pPr>
            <a:lvl4pPr>
              <a:defRPr>
                <a:solidFill>
                  <a:schemeClr val="tx2">
                    <a:lumMod val="75000"/>
                  </a:schemeClr>
                </a:solidFill>
              </a:defRPr>
            </a:lvl4pPr>
            <a:lvl5pPr>
              <a:defRPr>
                <a:solidFill>
                  <a:schemeClr val="tx2">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03468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RCAP Title">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60820541-66CA-40E5-AD75-7716D083E43A}"/>
              </a:ext>
            </a:extLst>
          </p:cNvPr>
          <p:cNvSpPr/>
          <p:nvPr userDrawn="1"/>
        </p:nvSpPr>
        <p:spPr>
          <a:xfrm>
            <a:off x="1" y="0"/>
            <a:ext cx="2202569"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6" name="Text Placeholder 35">
            <a:extLst>
              <a:ext uri="{FF2B5EF4-FFF2-40B4-BE49-F238E27FC236}">
                <a16:creationId xmlns:a16="http://schemas.microsoft.com/office/drawing/2014/main" id="{34530A1C-B5EB-4983-9BEF-7A27A7D9F283}"/>
              </a:ext>
            </a:extLst>
          </p:cNvPr>
          <p:cNvSpPr>
            <a:spLocks noGrp="1"/>
          </p:cNvSpPr>
          <p:nvPr>
            <p:ph type="body" sz="quarter" idx="10" hasCustomPrompt="1"/>
          </p:nvPr>
        </p:nvSpPr>
        <p:spPr>
          <a:xfrm>
            <a:off x="2557554" y="1134695"/>
            <a:ext cx="6026517" cy="1541859"/>
          </a:xfrm>
        </p:spPr>
        <p:txBody>
          <a:bodyPr>
            <a:normAutofit/>
          </a:bodyPr>
          <a:lstStyle>
            <a:lvl1pPr marL="0" indent="0">
              <a:buNone/>
              <a:defRPr sz="3300" b="1">
                <a:solidFill>
                  <a:schemeClr val="bg1"/>
                </a:solidFill>
                <a:latin typeface="Helvetica Neue" panose="02000503000000020004" pitchFamily="2"/>
              </a:defRPr>
            </a:lvl1pPr>
          </a:lstStyle>
          <a:p>
            <a:pPr lvl="0"/>
            <a:r>
              <a:rPr lang="en-US"/>
              <a:t>Click to add title</a:t>
            </a:r>
          </a:p>
        </p:txBody>
      </p:sp>
      <p:pic>
        <p:nvPicPr>
          <p:cNvPr id="34" name="Google Shape;25;p3">
            <a:extLst>
              <a:ext uri="{FF2B5EF4-FFF2-40B4-BE49-F238E27FC236}">
                <a16:creationId xmlns:a16="http://schemas.microsoft.com/office/drawing/2014/main" id="{897BD587-D018-4DAD-A9E5-2C4B527B25ED}"/>
              </a:ext>
            </a:extLst>
          </p:cNvPr>
          <p:cNvPicPr preferRelativeResize="0">
            <a:picLocks noChangeAspect="1"/>
          </p:cNvPicPr>
          <p:nvPr userDrawn="1"/>
        </p:nvPicPr>
        <p:blipFill>
          <a:blip r:embed="rId3">
            <a:alphaModFix/>
          </a:blip>
          <a:stretch>
            <a:fillRect/>
          </a:stretch>
        </p:blipFill>
        <p:spPr>
          <a:xfrm>
            <a:off x="522791" y="311735"/>
            <a:ext cx="1156983" cy="1645920"/>
          </a:xfrm>
          <a:prstGeom prst="rect">
            <a:avLst/>
          </a:prstGeom>
          <a:noFill/>
          <a:ln>
            <a:noFill/>
          </a:ln>
        </p:spPr>
      </p:pic>
      <p:cxnSp>
        <p:nvCxnSpPr>
          <p:cNvPr id="41" name="Straight Connector 40">
            <a:extLst>
              <a:ext uri="{FF2B5EF4-FFF2-40B4-BE49-F238E27FC236}">
                <a16:creationId xmlns:a16="http://schemas.microsoft.com/office/drawing/2014/main" id="{FD5BA77D-5EA3-4224-8770-2F5DED399755}"/>
              </a:ext>
            </a:extLst>
          </p:cNvPr>
          <p:cNvCxnSpPr/>
          <p:nvPr userDrawn="1"/>
        </p:nvCxnSpPr>
        <p:spPr>
          <a:xfrm>
            <a:off x="2465738" y="256520"/>
            <a:ext cx="602818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E58BEC8-D4E1-4005-8C83-2EFD4008C98C}"/>
              </a:ext>
            </a:extLst>
          </p:cNvPr>
          <p:cNvCxnSpPr/>
          <p:nvPr userDrawn="1"/>
        </p:nvCxnSpPr>
        <p:spPr>
          <a:xfrm>
            <a:off x="2465738" y="4743014"/>
            <a:ext cx="602818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D2FF549F-A6A4-AD43-FCB3-BCED4EFC7AF4}"/>
              </a:ext>
            </a:extLst>
          </p:cNvPr>
          <p:cNvSpPr>
            <a:spLocks noGrp="1"/>
          </p:cNvSpPr>
          <p:nvPr>
            <p:ph type="subTitle" idx="1"/>
          </p:nvPr>
        </p:nvSpPr>
        <p:spPr>
          <a:xfrm>
            <a:off x="2375587" y="3323014"/>
            <a:ext cx="6118333" cy="685791"/>
          </a:xfrm>
        </p:spPr>
        <p:txBody>
          <a:bodyPr>
            <a:normAutofit/>
          </a:bodyPr>
          <a:lstStyle>
            <a:lvl1pPr marL="0" indent="0" algn="ctr">
              <a:buNone/>
              <a:defRPr sz="2800" b="0" i="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4" name="Picture 3" descr="Logo&#10;&#10;Description automatically generated">
            <a:extLst>
              <a:ext uri="{FF2B5EF4-FFF2-40B4-BE49-F238E27FC236}">
                <a16:creationId xmlns:a16="http://schemas.microsoft.com/office/drawing/2014/main" id="{6FBE0B90-5A19-48C8-C5AA-546BAD8F311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9583" y="2413072"/>
            <a:ext cx="1823401" cy="526963"/>
          </a:xfrm>
          <a:prstGeom prst="rect">
            <a:avLst/>
          </a:prstGeom>
        </p:spPr>
      </p:pic>
    </p:spTree>
    <p:custDataLst>
      <p:tags r:id="rId1"/>
    </p:custDataLst>
    <p:extLst>
      <p:ext uri="{BB962C8B-B14F-4D97-AF65-F5344CB8AC3E}">
        <p14:creationId xmlns:p14="http://schemas.microsoft.com/office/powerpoint/2010/main" val="2678248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8965" y="836393"/>
            <a:ext cx="8246070" cy="763526"/>
          </a:xfrm>
        </p:spPr>
        <p:txBody>
          <a:bodyPr>
            <a:normAutofit/>
          </a:bodyPr>
          <a:lstStyle>
            <a:lvl1pPr algn="ctr">
              <a:defRPr sz="4400" baseline="0">
                <a:solidFill>
                  <a:schemeClr val="bg1"/>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426843" y="1622323"/>
            <a:ext cx="8246070" cy="3453942"/>
          </a:xfrm>
        </p:spPr>
        <p:txBody>
          <a:bodyPr/>
          <a:lstStyle>
            <a:lvl1pPr algn="l">
              <a:defRPr sz="2800">
                <a:solidFill>
                  <a:schemeClr val="bg1"/>
                </a:solidFill>
              </a:defRPr>
            </a:lvl1pPr>
            <a:lvl2pPr algn="l">
              <a:defRPr>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64471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25500" y="465530"/>
            <a:ext cx="6461299" cy="725349"/>
          </a:xfrm>
        </p:spPr>
        <p:txBody>
          <a:bodyPr>
            <a:normAutofit/>
          </a:bodyPr>
          <a:lstStyle>
            <a:lvl1pPr algn="l">
              <a:defRPr sz="3600">
                <a:solidFill>
                  <a:srgbClr val="00B0F0"/>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2225500" y="1229055"/>
            <a:ext cx="6804200" cy="3914445"/>
          </a:xfrm>
        </p:spPr>
        <p:txBody>
          <a:bodyPr/>
          <a:lstStyle>
            <a:lvl1pPr>
              <a:defRPr sz="2800">
                <a:solidFill>
                  <a:schemeClr val="accent1">
                    <a:lumMod val="75000"/>
                  </a:schemeClr>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29391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2">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863441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750586"/>
            <a:ext cx="8229600" cy="857250"/>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457201" y="1543051"/>
            <a:ext cx="4038600" cy="3394472"/>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01988" y="1543051"/>
            <a:ext cx="4038600" cy="3394472"/>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56791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0067" y="846831"/>
            <a:ext cx="8093365" cy="763525"/>
          </a:xfrm>
        </p:spPr>
        <p:txBody>
          <a:bodyPr>
            <a:normAutofit/>
          </a:bodyPr>
          <a:lstStyle>
            <a:lvl1pPr algn="ctr">
              <a:defRPr sz="3600" baseline="0">
                <a:solidFill>
                  <a:schemeClr val="bg1"/>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Text Placeholder 2"/>
          <p:cNvSpPr>
            <a:spLocks noGrp="1"/>
          </p:cNvSpPr>
          <p:nvPr>
            <p:ph type="body" idx="1"/>
          </p:nvPr>
        </p:nvSpPr>
        <p:spPr>
          <a:xfrm>
            <a:off x="536879" y="1729267"/>
            <a:ext cx="4040188" cy="479822"/>
          </a:xfrm>
        </p:spPr>
        <p:txBody>
          <a:bodyPr anchor="b"/>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36879" y="2201664"/>
            <a:ext cx="4040188" cy="2820812"/>
          </a:xfrm>
        </p:spPr>
        <p:txBody>
          <a:bodyPr/>
          <a:lstStyle>
            <a:lvl1pPr algn="ctr">
              <a:defRPr sz="24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572000" y="1729267"/>
            <a:ext cx="4041775" cy="479822"/>
          </a:xfrm>
        </p:spPr>
        <p:txBody>
          <a:bodyPr anchor="b"/>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572000" y="2201664"/>
            <a:ext cx="4041775" cy="2820812"/>
          </a:xfrm>
        </p:spPr>
        <p:txBody>
          <a:bodyPr/>
          <a:lstStyle>
            <a:lvl1pPr algn="ctr">
              <a:defRPr sz="24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2911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24435" y="757308"/>
            <a:ext cx="8229600" cy="857250"/>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02977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53074F12-AA26-4AC8-9962-C36BB8F32554}" type="datetimeFigureOut">
              <a:rPr lang="en-US" smtClean="0"/>
              <a:pPr/>
              <a:t>7/7/2023</a:t>
            </a:fld>
            <a:endParaRPr lang="en-US"/>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251864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736471"/>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995082"/>
            <a:ext cx="5111750" cy="4040842"/>
          </a:xfrm>
        </p:spPr>
        <p:txBody>
          <a:bodyPr/>
          <a:lstStyle>
            <a:lvl1pPr>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694328"/>
            <a:ext cx="3008313" cy="334159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174452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9386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790140"/>
            <a:ext cx="8229600" cy="320544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11E867DF-3DCA-4725-94F0-F2B6BD747A82}"/>
              </a:ext>
            </a:extLst>
          </p:cNvPr>
          <p:cNvSpPr txBox="1"/>
          <p:nvPr userDrawn="1"/>
        </p:nvSpPr>
        <p:spPr>
          <a:xfrm>
            <a:off x="-9150" y="5213747"/>
            <a:ext cx="8389625" cy="523220"/>
          </a:xfrm>
          <a:prstGeom prst="rect">
            <a:avLst/>
          </a:prstGeom>
          <a:noFill/>
        </p:spPr>
        <p:txBody>
          <a:bodyPr wrap="square" rtlCol="0">
            <a:spAutoFit/>
          </a:bodyPr>
          <a:lstStyle/>
          <a:p>
            <a:r>
              <a:rPr lang="en-US" sz="1400" dirty="0">
                <a:solidFill>
                  <a:schemeClr val="bg1">
                    <a:lumMod val="65000"/>
                  </a:schemeClr>
                </a:solidFill>
              </a:rPr>
              <a:t>This presentation uses a free template provided by FPPT.com</a:t>
            </a:r>
          </a:p>
          <a:p>
            <a:r>
              <a:rPr lang="en-US" sz="1400" dirty="0">
                <a:solidFill>
                  <a:schemeClr val="bg1">
                    <a:lumMod val="65000"/>
                  </a:schemeClr>
                </a:solidFill>
              </a:rPr>
              <a:t>www.free-power-point-templates.com</a:t>
            </a:r>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64" r:id="rId11"/>
    <p:sldLayoutId id="2147483665" r:id="rId12"/>
  </p:sldLayoutIdLst>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2.xml"/><Relationship Id="rId1" Type="http://schemas.openxmlformats.org/officeDocument/2006/relationships/tags" Target="../tags/tag3.xml"/><Relationship Id="rId4" Type="http://schemas.openxmlformats.org/officeDocument/2006/relationships/image" Target="../media/image4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6.xml"/><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565" y="3274142"/>
            <a:ext cx="8675827" cy="980768"/>
          </a:xfrm>
        </p:spPr>
        <p:txBody>
          <a:bodyPr>
            <a:normAutofit fontScale="90000"/>
          </a:bodyPr>
          <a:lstStyle/>
          <a:p>
            <a:r>
              <a:rPr lang="en-US" sz="4400" dirty="0"/>
              <a:t>Basics of Onsite Wastewater Treatment</a:t>
            </a:r>
          </a:p>
        </p:txBody>
      </p:sp>
      <p:sp>
        <p:nvSpPr>
          <p:cNvPr id="3" name="Subtitle 2"/>
          <p:cNvSpPr>
            <a:spLocks noGrp="1"/>
          </p:cNvSpPr>
          <p:nvPr>
            <p:ph type="subTitle" idx="1"/>
          </p:nvPr>
        </p:nvSpPr>
        <p:spPr>
          <a:xfrm>
            <a:off x="468478" y="4216787"/>
            <a:ext cx="8188953" cy="763525"/>
          </a:xfrm>
        </p:spPr>
        <p:txBody>
          <a:bodyPr>
            <a:normAutofit/>
          </a:bodyPr>
          <a:lstStyle/>
          <a:p>
            <a:r>
              <a:rPr lang="en-US" sz="4000" dirty="0"/>
              <a:t>Homeowner Education</a:t>
            </a:r>
          </a:p>
        </p:txBody>
      </p:sp>
    </p:spTree>
    <p:extLst>
      <p:ext uri="{BB962C8B-B14F-4D97-AF65-F5344CB8AC3E}">
        <p14:creationId xmlns:p14="http://schemas.microsoft.com/office/powerpoint/2010/main" val="363920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60F8BE8-2FBA-3673-6A9F-89205F55EDDC}"/>
              </a:ext>
            </a:extLst>
          </p:cNvPr>
          <p:cNvSpPr>
            <a:spLocks noGrp="1"/>
          </p:cNvSpPr>
          <p:nvPr>
            <p:ph type="title"/>
          </p:nvPr>
        </p:nvSpPr>
        <p:spPr/>
        <p:txBody>
          <a:bodyPr/>
          <a:lstStyle/>
          <a:p>
            <a:r>
              <a:rPr lang="en-US" dirty="0"/>
              <a:t>How Big is Your Water Cycle?</a:t>
            </a:r>
          </a:p>
        </p:txBody>
      </p:sp>
      <p:sp>
        <p:nvSpPr>
          <p:cNvPr id="8" name="Content Placeholder 7">
            <a:extLst>
              <a:ext uri="{FF2B5EF4-FFF2-40B4-BE49-F238E27FC236}">
                <a16:creationId xmlns:a16="http://schemas.microsoft.com/office/drawing/2014/main" id="{03F7E090-B156-F3FD-85F7-45C4DFB37833}"/>
              </a:ext>
            </a:extLst>
          </p:cNvPr>
          <p:cNvSpPr>
            <a:spLocks noGrp="1"/>
          </p:cNvSpPr>
          <p:nvPr>
            <p:ph sz="half" idx="1"/>
          </p:nvPr>
        </p:nvSpPr>
        <p:spPr>
          <a:xfrm>
            <a:off x="274321" y="1543051"/>
            <a:ext cx="4041648" cy="3394472"/>
          </a:xfrm>
        </p:spPr>
        <p:txBody>
          <a:bodyPr>
            <a:normAutofit lnSpcReduction="10000"/>
          </a:bodyPr>
          <a:lstStyle/>
          <a:p>
            <a:r>
              <a:rPr lang="en-US" dirty="0"/>
              <a:t>Water is continuously recycled</a:t>
            </a:r>
          </a:p>
          <a:p>
            <a:pPr lvl="1"/>
            <a:r>
              <a:rPr lang="en-US" dirty="0"/>
              <a:t>we depend on our septic systems to return safe water back to the water cycle through</a:t>
            </a:r>
          </a:p>
          <a:p>
            <a:pPr lvl="2"/>
            <a:r>
              <a:rPr lang="en-US" dirty="0"/>
              <a:t>infiltration</a:t>
            </a:r>
          </a:p>
          <a:p>
            <a:pPr lvl="2"/>
            <a:r>
              <a:rPr lang="en-US" dirty="0"/>
              <a:t>evaporation</a:t>
            </a:r>
          </a:p>
          <a:p>
            <a:pPr lvl="3"/>
            <a:r>
              <a:rPr lang="en-US" dirty="0"/>
              <a:t>not always an option</a:t>
            </a:r>
          </a:p>
        </p:txBody>
      </p:sp>
      <p:pic>
        <p:nvPicPr>
          <p:cNvPr id="4" name="Content Placeholder 3">
            <a:extLst>
              <a:ext uri="{FF2B5EF4-FFF2-40B4-BE49-F238E27FC236}">
                <a16:creationId xmlns:a16="http://schemas.microsoft.com/office/drawing/2014/main" id="{41D969C8-9B10-E07D-BF79-066741476F47}"/>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392678" y="1856232"/>
            <a:ext cx="4668115" cy="2761487"/>
          </a:xfrm>
          <a:prstGeom prst="rect">
            <a:avLst/>
          </a:prstGeom>
          <a:noFill/>
        </p:spPr>
      </p:pic>
    </p:spTree>
    <p:extLst>
      <p:ext uri="{BB962C8B-B14F-4D97-AF65-F5344CB8AC3E}">
        <p14:creationId xmlns:p14="http://schemas.microsoft.com/office/powerpoint/2010/main" val="2203497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D717B-4E15-B4BA-EA8E-CC9B155F5C98}"/>
              </a:ext>
            </a:extLst>
          </p:cNvPr>
          <p:cNvSpPr>
            <a:spLocks noGrp="1"/>
          </p:cNvSpPr>
          <p:nvPr>
            <p:ph type="title"/>
          </p:nvPr>
        </p:nvSpPr>
        <p:spPr/>
        <p:txBody>
          <a:bodyPr/>
          <a:lstStyle/>
          <a:p>
            <a:r>
              <a:rPr lang="en-US" dirty="0"/>
              <a:t>Wastewater Treatment Overview</a:t>
            </a:r>
          </a:p>
        </p:txBody>
      </p:sp>
      <p:sp>
        <p:nvSpPr>
          <p:cNvPr id="3" name="Content Placeholder 2">
            <a:extLst>
              <a:ext uri="{FF2B5EF4-FFF2-40B4-BE49-F238E27FC236}">
                <a16:creationId xmlns:a16="http://schemas.microsoft.com/office/drawing/2014/main" id="{1F6F7A0E-FBF2-6E45-B592-6BE4E2A44789}"/>
              </a:ext>
            </a:extLst>
          </p:cNvPr>
          <p:cNvSpPr>
            <a:spLocks noGrp="1"/>
          </p:cNvSpPr>
          <p:nvPr>
            <p:ph sz="half" idx="1"/>
          </p:nvPr>
        </p:nvSpPr>
        <p:spPr/>
        <p:txBody>
          <a:bodyPr>
            <a:normAutofit lnSpcReduction="10000"/>
          </a:bodyPr>
          <a:lstStyle/>
          <a:p>
            <a:r>
              <a:rPr lang="en-US" dirty="0"/>
              <a:t>Pretreatment</a:t>
            </a:r>
          </a:p>
          <a:p>
            <a:pPr lvl="1"/>
            <a:r>
              <a:rPr lang="en-US" dirty="0"/>
              <a:t>removes most of the solids from the wastewater</a:t>
            </a:r>
          </a:p>
          <a:p>
            <a:pPr lvl="1"/>
            <a:r>
              <a:rPr lang="en-US" dirty="0"/>
              <a:t>removes about one-half of the organic strength</a:t>
            </a:r>
          </a:p>
          <a:p>
            <a:pPr lvl="1"/>
            <a:r>
              <a:rPr lang="en-US" dirty="0"/>
              <a:t>prepares the wastewater for soil-based final treatment</a:t>
            </a:r>
          </a:p>
        </p:txBody>
      </p:sp>
      <p:sp>
        <p:nvSpPr>
          <p:cNvPr id="4" name="Content Placeholder 3">
            <a:extLst>
              <a:ext uri="{FF2B5EF4-FFF2-40B4-BE49-F238E27FC236}">
                <a16:creationId xmlns:a16="http://schemas.microsoft.com/office/drawing/2014/main" id="{B78A62EC-6BCB-A774-72FF-F0725B0B33F0}"/>
              </a:ext>
            </a:extLst>
          </p:cNvPr>
          <p:cNvSpPr>
            <a:spLocks noGrp="1"/>
          </p:cNvSpPr>
          <p:nvPr>
            <p:ph sz="half" idx="2"/>
          </p:nvPr>
        </p:nvSpPr>
        <p:spPr/>
        <p:txBody>
          <a:bodyPr>
            <a:normAutofit lnSpcReduction="10000"/>
          </a:bodyPr>
          <a:lstStyle/>
          <a:p>
            <a:r>
              <a:rPr lang="en-US" dirty="0"/>
              <a:t>Advanced Pretreatment</a:t>
            </a:r>
          </a:p>
          <a:p>
            <a:pPr lvl="1"/>
            <a:r>
              <a:rPr lang="en-US" dirty="0"/>
              <a:t>provides additional treatment</a:t>
            </a:r>
          </a:p>
          <a:p>
            <a:pPr lvl="1"/>
            <a:r>
              <a:rPr lang="en-US" dirty="0"/>
              <a:t>for sites that have limiting conditions</a:t>
            </a:r>
          </a:p>
          <a:p>
            <a:pPr lvl="2"/>
            <a:r>
              <a:rPr lang="en-US" dirty="0"/>
              <a:t>organic strength reduction</a:t>
            </a:r>
          </a:p>
          <a:p>
            <a:pPr lvl="2"/>
            <a:r>
              <a:rPr lang="en-US" dirty="0"/>
              <a:t>disinfection</a:t>
            </a:r>
          </a:p>
          <a:p>
            <a:pPr lvl="2"/>
            <a:r>
              <a:rPr lang="en-US" dirty="0"/>
              <a:t>nutrient reduction</a:t>
            </a:r>
          </a:p>
        </p:txBody>
      </p:sp>
    </p:spTree>
    <p:extLst>
      <p:ext uri="{BB962C8B-B14F-4D97-AF65-F5344CB8AC3E}">
        <p14:creationId xmlns:p14="http://schemas.microsoft.com/office/powerpoint/2010/main" val="10799308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E6E62-6A69-35C9-DB7E-32E93BBFA1E0}"/>
              </a:ext>
            </a:extLst>
          </p:cNvPr>
          <p:cNvSpPr>
            <a:spLocks noGrp="1"/>
          </p:cNvSpPr>
          <p:nvPr>
            <p:ph type="title"/>
          </p:nvPr>
        </p:nvSpPr>
        <p:spPr/>
        <p:txBody>
          <a:bodyPr/>
          <a:lstStyle/>
          <a:p>
            <a:r>
              <a:rPr lang="en-US" dirty="0"/>
              <a:t>Final Treatment</a:t>
            </a:r>
          </a:p>
        </p:txBody>
      </p:sp>
      <p:sp>
        <p:nvSpPr>
          <p:cNvPr id="3" name="Content Placeholder 2">
            <a:extLst>
              <a:ext uri="{FF2B5EF4-FFF2-40B4-BE49-F238E27FC236}">
                <a16:creationId xmlns:a16="http://schemas.microsoft.com/office/drawing/2014/main" id="{1C000E3B-563C-0D1D-6CC7-7C067CEDB90D}"/>
              </a:ext>
            </a:extLst>
          </p:cNvPr>
          <p:cNvSpPr>
            <a:spLocks noGrp="1"/>
          </p:cNvSpPr>
          <p:nvPr>
            <p:ph idx="1"/>
          </p:nvPr>
        </p:nvSpPr>
        <p:spPr/>
        <p:txBody>
          <a:bodyPr>
            <a:normAutofit/>
          </a:bodyPr>
          <a:lstStyle/>
          <a:p>
            <a:r>
              <a:rPr lang="en-US" dirty="0"/>
              <a:t>Final treatment happens in the soil</a:t>
            </a:r>
          </a:p>
          <a:p>
            <a:pPr lvl="1"/>
            <a:r>
              <a:rPr lang="en-US" dirty="0"/>
              <a:t>the primary purpose of pretreatment is to protect the soil system</a:t>
            </a:r>
          </a:p>
          <a:p>
            <a:pPr lvl="1"/>
            <a:r>
              <a:rPr lang="en-US" dirty="0"/>
              <a:t>the soil system removes many of the waste products</a:t>
            </a:r>
          </a:p>
          <a:p>
            <a:pPr lvl="1"/>
            <a:r>
              <a:rPr lang="en-US" dirty="0"/>
              <a:t>returns the water back to the water cycle</a:t>
            </a:r>
          </a:p>
          <a:p>
            <a:endParaRPr lang="en-US" dirty="0"/>
          </a:p>
        </p:txBody>
      </p:sp>
    </p:spTree>
    <p:extLst>
      <p:ext uri="{BB962C8B-B14F-4D97-AF65-F5344CB8AC3E}">
        <p14:creationId xmlns:p14="http://schemas.microsoft.com/office/powerpoint/2010/main" val="34643909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9BA2D-0359-9F9B-3EE1-0E3F17CC45A4}"/>
              </a:ext>
            </a:extLst>
          </p:cNvPr>
          <p:cNvSpPr>
            <a:spLocks noGrp="1"/>
          </p:cNvSpPr>
          <p:nvPr>
            <p:ph type="title"/>
          </p:nvPr>
        </p:nvSpPr>
        <p:spPr>
          <a:xfrm>
            <a:off x="457201" y="844598"/>
            <a:ext cx="8229600" cy="763238"/>
          </a:xfrm>
        </p:spPr>
        <p:txBody>
          <a:bodyPr/>
          <a:lstStyle/>
          <a:p>
            <a:r>
              <a:rPr lang="en-US" dirty="0"/>
              <a:t>A Conventional Treatment Train</a:t>
            </a:r>
          </a:p>
        </p:txBody>
      </p:sp>
      <p:sp>
        <p:nvSpPr>
          <p:cNvPr id="6" name="Content Placeholder 5">
            <a:extLst>
              <a:ext uri="{FF2B5EF4-FFF2-40B4-BE49-F238E27FC236}">
                <a16:creationId xmlns:a16="http://schemas.microsoft.com/office/drawing/2014/main" id="{455F8E75-D9E8-5B3C-4E7D-3C0B618E2659}"/>
              </a:ext>
            </a:extLst>
          </p:cNvPr>
          <p:cNvSpPr>
            <a:spLocks noGrp="1"/>
          </p:cNvSpPr>
          <p:nvPr>
            <p:ph sz="half" idx="1"/>
          </p:nvPr>
        </p:nvSpPr>
        <p:spPr/>
        <p:txBody>
          <a:bodyPr/>
          <a:lstStyle/>
          <a:p>
            <a:r>
              <a:rPr lang="en-US" dirty="0"/>
              <a:t>The majority of onsite wastewater treatment systems have this layout</a:t>
            </a:r>
          </a:p>
          <a:p>
            <a:pPr lvl="1"/>
            <a:r>
              <a:rPr lang="en-US" dirty="0"/>
              <a:t>collection</a:t>
            </a:r>
          </a:p>
          <a:p>
            <a:pPr lvl="1"/>
            <a:r>
              <a:rPr lang="en-US" dirty="0"/>
              <a:t>septic tank</a:t>
            </a:r>
          </a:p>
          <a:p>
            <a:pPr lvl="1"/>
            <a:r>
              <a:rPr lang="en-US" dirty="0"/>
              <a:t>soil treatment area</a:t>
            </a:r>
          </a:p>
        </p:txBody>
      </p:sp>
      <p:pic>
        <p:nvPicPr>
          <p:cNvPr id="9" name="Content Placeholder 7">
            <a:extLst>
              <a:ext uri="{FF2B5EF4-FFF2-40B4-BE49-F238E27FC236}">
                <a16:creationId xmlns:a16="http://schemas.microsoft.com/office/drawing/2014/main" id="{2564A544-49B4-E16D-4B9F-92A0271DE7FD}"/>
              </a:ext>
            </a:extLst>
          </p:cNvPr>
          <p:cNvPicPr>
            <a:picLocks noGrp="1" noChangeAspect="1"/>
          </p:cNvPicPr>
          <p:nvPr>
            <p:ph sz="half" idx="2"/>
          </p:nvPr>
        </p:nvPicPr>
        <p:blipFill rotWithShape="1">
          <a:blip r:embed="rId3"/>
          <a:srcRect l="2745" t="9858" r="1556" b="8084"/>
          <a:stretch/>
        </p:blipFill>
        <p:spPr>
          <a:xfrm>
            <a:off x="4750644" y="1543050"/>
            <a:ext cx="3941661" cy="3394075"/>
          </a:xfrm>
          <a:prstGeom prst="rect">
            <a:avLst/>
          </a:prstGeom>
        </p:spPr>
      </p:pic>
    </p:spTree>
    <p:extLst>
      <p:ext uri="{BB962C8B-B14F-4D97-AF65-F5344CB8AC3E}">
        <p14:creationId xmlns:p14="http://schemas.microsoft.com/office/powerpoint/2010/main" val="29022759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1C6FE2-C8CC-2361-C169-F179A1646BAC}"/>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id="{27070C8B-8ABB-3E16-8CDD-06C515614EB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1712034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6DEA8-F08D-B05A-D974-2191E04921A2}"/>
              </a:ext>
            </a:extLst>
          </p:cNvPr>
          <p:cNvSpPr>
            <a:spLocks noGrp="1"/>
          </p:cNvSpPr>
          <p:nvPr>
            <p:ph type="title"/>
          </p:nvPr>
        </p:nvSpPr>
        <p:spPr/>
        <p:txBody>
          <a:bodyPr/>
          <a:lstStyle/>
          <a:p>
            <a:r>
              <a:rPr lang="en-US" dirty="0"/>
              <a:t>Wastewater Treatment</a:t>
            </a:r>
          </a:p>
        </p:txBody>
      </p:sp>
      <p:sp>
        <p:nvSpPr>
          <p:cNvPr id="3" name="Content Placeholder 2">
            <a:extLst>
              <a:ext uri="{FF2B5EF4-FFF2-40B4-BE49-F238E27FC236}">
                <a16:creationId xmlns:a16="http://schemas.microsoft.com/office/drawing/2014/main" id="{32CCCC10-F53D-3E98-B48E-DF2282AF4285}"/>
              </a:ext>
            </a:extLst>
          </p:cNvPr>
          <p:cNvSpPr>
            <a:spLocks noGrp="1"/>
          </p:cNvSpPr>
          <p:nvPr>
            <p:ph sz="half" idx="1"/>
          </p:nvPr>
        </p:nvSpPr>
        <p:spPr/>
        <p:txBody>
          <a:bodyPr>
            <a:normAutofit lnSpcReduction="10000"/>
          </a:bodyPr>
          <a:lstStyle/>
          <a:p>
            <a:r>
              <a:rPr lang="en-US" dirty="0"/>
              <a:t>Begins in the House - Collection</a:t>
            </a:r>
          </a:p>
          <a:p>
            <a:pPr lvl="1"/>
            <a:r>
              <a:rPr lang="en-US" dirty="0"/>
              <a:t>Blackwater</a:t>
            </a:r>
          </a:p>
          <a:p>
            <a:pPr lvl="2"/>
            <a:r>
              <a:rPr lang="en-US" dirty="0"/>
              <a:t>toilets</a:t>
            </a:r>
          </a:p>
          <a:p>
            <a:pPr lvl="2"/>
            <a:r>
              <a:rPr lang="en-US" dirty="0"/>
              <a:t>kitchen sink</a:t>
            </a:r>
          </a:p>
          <a:p>
            <a:pPr lvl="2"/>
            <a:r>
              <a:rPr lang="en-US" dirty="0"/>
              <a:t>dishwasher</a:t>
            </a:r>
          </a:p>
          <a:p>
            <a:pPr lvl="1"/>
            <a:r>
              <a:rPr lang="en-US" dirty="0"/>
              <a:t>Greywater</a:t>
            </a:r>
          </a:p>
          <a:p>
            <a:pPr lvl="2"/>
            <a:r>
              <a:rPr lang="en-US" dirty="0"/>
              <a:t>laundry</a:t>
            </a:r>
          </a:p>
          <a:p>
            <a:pPr lvl="2"/>
            <a:r>
              <a:rPr lang="en-US" dirty="0"/>
              <a:t>shower </a:t>
            </a:r>
          </a:p>
        </p:txBody>
      </p:sp>
      <p:pic>
        <p:nvPicPr>
          <p:cNvPr id="10" name="Content Placeholder 9" descr="Sunburst chart&#10;&#10;Description automatically generated with low confidence">
            <a:extLst>
              <a:ext uri="{FF2B5EF4-FFF2-40B4-BE49-F238E27FC236}">
                <a16:creationId xmlns:a16="http://schemas.microsoft.com/office/drawing/2014/main" id="{CFB1BFFC-D106-B2CC-0B10-72A8932D235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242816" y="1914113"/>
            <a:ext cx="4648010" cy="2439464"/>
          </a:xfrm>
        </p:spPr>
      </p:pic>
      <p:sp>
        <p:nvSpPr>
          <p:cNvPr id="12" name="TextBox 11">
            <a:extLst>
              <a:ext uri="{FF2B5EF4-FFF2-40B4-BE49-F238E27FC236}">
                <a16:creationId xmlns:a16="http://schemas.microsoft.com/office/drawing/2014/main" id="{012E054E-F951-44F5-999F-B0B29830B99C}"/>
              </a:ext>
            </a:extLst>
          </p:cNvPr>
          <p:cNvSpPr txBox="1"/>
          <p:nvPr/>
        </p:nvSpPr>
        <p:spPr>
          <a:xfrm>
            <a:off x="4064846" y="4544438"/>
            <a:ext cx="5079154" cy="230832"/>
          </a:xfrm>
          <a:prstGeom prst="rect">
            <a:avLst/>
          </a:prstGeom>
          <a:noFill/>
        </p:spPr>
        <p:txBody>
          <a:bodyPr wrap="square">
            <a:spAutoFit/>
          </a:bodyPr>
          <a:lstStyle/>
          <a:p>
            <a:r>
              <a:rPr lang="en-US" sz="900" dirty="0">
                <a:solidFill>
                  <a:schemeClr val="bg1"/>
                </a:solidFill>
              </a:rPr>
              <a:t>https://www.envirozyme.com/resources/blog/water-pollution-part-2-household-wastewater-treatment</a:t>
            </a:r>
          </a:p>
        </p:txBody>
      </p:sp>
    </p:spTree>
    <p:extLst>
      <p:ext uri="{BB962C8B-B14F-4D97-AF65-F5344CB8AC3E}">
        <p14:creationId xmlns:p14="http://schemas.microsoft.com/office/powerpoint/2010/main" val="7686304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3CA96-B337-F258-EE83-F70DDA76F9BE}"/>
              </a:ext>
            </a:extLst>
          </p:cNvPr>
          <p:cNvSpPr>
            <a:spLocks noGrp="1"/>
          </p:cNvSpPr>
          <p:nvPr>
            <p:ph type="title"/>
          </p:nvPr>
        </p:nvSpPr>
        <p:spPr>
          <a:xfrm>
            <a:off x="457201" y="809698"/>
            <a:ext cx="8229600" cy="798138"/>
          </a:xfrm>
        </p:spPr>
        <p:txBody>
          <a:bodyPr>
            <a:normAutofit fontScale="90000"/>
          </a:bodyPr>
          <a:lstStyle/>
          <a:p>
            <a:r>
              <a:rPr lang="en-US" dirty="0"/>
              <a:t>Separating the Solids from the Water</a:t>
            </a:r>
          </a:p>
        </p:txBody>
      </p:sp>
      <p:sp>
        <p:nvSpPr>
          <p:cNvPr id="3" name="Content Placeholder 2">
            <a:extLst>
              <a:ext uri="{FF2B5EF4-FFF2-40B4-BE49-F238E27FC236}">
                <a16:creationId xmlns:a16="http://schemas.microsoft.com/office/drawing/2014/main" id="{AF9E6725-BC4B-8DDC-C926-F169A8D9D5A7}"/>
              </a:ext>
            </a:extLst>
          </p:cNvPr>
          <p:cNvSpPr>
            <a:spLocks noGrp="1"/>
          </p:cNvSpPr>
          <p:nvPr>
            <p:ph sz="half" idx="1"/>
          </p:nvPr>
        </p:nvSpPr>
        <p:spPr/>
        <p:txBody>
          <a:bodyPr>
            <a:normAutofit lnSpcReduction="10000"/>
          </a:bodyPr>
          <a:lstStyle/>
          <a:p>
            <a:r>
              <a:rPr lang="en-US" dirty="0"/>
              <a:t>The Septic Tank</a:t>
            </a:r>
          </a:p>
          <a:p>
            <a:pPr lvl="1"/>
            <a:r>
              <a:rPr lang="en-US" dirty="0"/>
              <a:t>separation is based on density relative to water</a:t>
            </a:r>
          </a:p>
          <a:p>
            <a:pPr lvl="2"/>
            <a:r>
              <a:rPr lang="en-US" dirty="0"/>
              <a:t>density greater than water</a:t>
            </a:r>
          </a:p>
          <a:p>
            <a:pPr lvl="3"/>
            <a:r>
              <a:rPr lang="en-US" dirty="0"/>
              <a:t>sinks</a:t>
            </a:r>
          </a:p>
          <a:p>
            <a:pPr lvl="3"/>
            <a:r>
              <a:rPr lang="en-US" dirty="0"/>
              <a:t>becomes sludge</a:t>
            </a:r>
          </a:p>
          <a:p>
            <a:pPr lvl="2"/>
            <a:r>
              <a:rPr lang="en-US" dirty="0"/>
              <a:t>density less than water</a:t>
            </a:r>
          </a:p>
          <a:p>
            <a:pPr lvl="3"/>
            <a:r>
              <a:rPr lang="en-US" dirty="0"/>
              <a:t>floats</a:t>
            </a:r>
          </a:p>
          <a:p>
            <a:pPr lvl="3"/>
            <a:r>
              <a:rPr lang="en-US" dirty="0"/>
              <a:t>becomes scum</a:t>
            </a:r>
          </a:p>
        </p:txBody>
      </p:sp>
      <p:pic>
        <p:nvPicPr>
          <p:cNvPr id="10" name="Content Placeholder 9" descr="Diagram&#10;&#10;Description automatically generated">
            <a:extLst>
              <a:ext uri="{FF2B5EF4-FFF2-40B4-BE49-F238E27FC236}">
                <a16:creationId xmlns:a16="http://schemas.microsoft.com/office/drawing/2014/main" id="{AB3666D3-9023-EED2-3938-6AE413953941}"/>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11421" b="6563"/>
          <a:stretch/>
        </p:blipFill>
        <p:spPr>
          <a:xfrm>
            <a:off x="4648201" y="2087066"/>
            <a:ext cx="4103616" cy="2484934"/>
          </a:xfrm>
        </p:spPr>
      </p:pic>
    </p:spTree>
    <p:extLst>
      <p:ext uri="{BB962C8B-B14F-4D97-AF65-F5344CB8AC3E}">
        <p14:creationId xmlns:p14="http://schemas.microsoft.com/office/powerpoint/2010/main" val="2592186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E269-1BCE-A4AE-7F74-D3F837EB0160}"/>
              </a:ext>
            </a:extLst>
          </p:cNvPr>
          <p:cNvSpPr>
            <a:spLocks noGrp="1"/>
          </p:cNvSpPr>
          <p:nvPr>
            <p:ph type="title"/>
          </p:nvPr>
        </p:nvSpPr>
        <p:spPr/>
        <p:txBody>
          <a:bodyPr/>
          <a:lstStyle/>
          <a:p>
            <a:r>
              <a:rPr lang="en-US" dirty="0"/>
              <a:t>Inlet and Outlet Baffles</a:t>
            </a:r>
          </a:p>
        </p:txBody>
      </p:sp>
      <p:sp>
        <p:nvSpPr>
          <p:cNvPr id="3" name="Content Placeholder 2">
            <a:extLst>
              <a:ext uri="{FF2B5EF4-FFF2-40B4-BE49-F238E27FC236}">
                <a16:creationId xmlns:a16="http://schemas.microsoft.com/office/drawing/2014/main" id="{EFB01F4E-80E2-AA9D-91CF-B2836010F882}"/>
              </a:ext>
            </a:extLst>
          </p:cNvPr>
          <p:cNvSpPr>
            <a:spLocks noGrp="1"/>
          </p:cNvSpPr>
          <p:nvPr>
            <p:ph sz="half" idx="1"/>
          </p:nvPr>
        </p:nvSpPr>
        <p:spPr/>
        <p:txBody>
          <a:bodyPr>
            <a:normAutofit fontScale="92500" lnSpcReduction="10000"/>
          </a:bodyPr>
          <a:lstStyle/>
          <a:p>
            <a:r>
              <a:rPr lang="en-US" dirty="0"/>
              <a:t>Baffles help to keep the layers separated</a:t>
            </a:r>
          </a:p>
          <a:p>
            <a:pPr lvl="1"/>
            <a:r>
              <a:rPr lang="en-US" dirty="0"/>
              <a:t>allows the clarified wastewater to move to the soil treatment area</a:t>
            </a:r>
          </a:p>
          <a:p>
            <a:r>
              <a:rPr lang="en-US" dirty="0"/>
              <a:t>Wastewater entering the tank</a:t>
            </a:r>
          </a:p>
          <a:p>
            <a:pPr lvl="1"/>
            <a:r>
              <a:rPr lang="en-US" dirty="0"/>
              <a:t>displaces an equal volume out of the tank</a:t>
            </a:r>
          </a:p>
        </p:txBody>
      </p:sp>
      <p:pic>
        <p:nvPicPr>
          <p:cNvPr id="5" name="Content Placeholder 9" descr="Diagram&#10;&#10;Description automatically generated">
            <a:extLst>
              <a:ext uri="{FF2B5EF4-FFF2-40B4-BE49-F238E27FC236}">
                <a16:creationId xmlns:a16="http://schemas.microsoft.com/office/drawing/2014/main" id="{24F8F5B5-2349-DE6C-9A9F-33E57D9C58FB}"/>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11753" b="5988"/>
          <a:stretch/>
        </p:blipFill>
        <p:spPr>
          <a:xfrm>
            <a:off x="4818452" y="2024245"/>
            <a:ext cx="4022535" cy="2443054"/>
          </a:xfrm>
        </p:spPr>
      </p:pic>
    </p:spTree>
    <p:extLst>
      <p:ext uri="{BB962C8B-B14F-4D97-AF65-F5344CB8AC3E}">
        <p14:creationId xmlns:p14="http://schemas.microsoft.com/office/powerpoint/2010/main" val="36640823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D8953-05DE-EB49-BEF9-1DDF68DC6AF3}"/>
              </a:ext>
            </a:extLst>
          </p:cNvPr>
          <p:cNvSpPr>
            <a:spLocks noGrp="1"/>
          </p:cNvSpPr>
          <p:nvPr>
            <p:ph type="title"/>
          </p:nvPr>
        </p:nvSpPr>
        <p:spPr>
          <a:xfrm>
            <a:off x="448965" y="858797"/>
            <a:ext cx="8246070" cy="763526"/>
          </a:xfrm>
        </p:spPr>
        <p:txBody>
          <a:bodyPr/>
          <a:lstStyle/>
          <a:p>
            <a:r>
              <a:rPr lang="en-US" dirty="0"/>
              <a:t>Solids Retained in the Septic Tank</a:t>
            </a:r>
          </a:p>
        </p:txBody>
      </p:sp>
      <p:sp>
        <p:nvSpPr>
          <p:cNvPr id="3" name="Content Placeholder 2">
            <a:extLst>
              <a:ext uri="{FF2B5EF4-FFF2-40B4-BE49-F238E27FC236}">
                <a16:creationId xmlns:a16="http://schemas.microsoft.com/office/drawing/2014/main" id="{F8F47F08-4267-78D4-C336-FDB4536634D5}"/>
              </a:ext>
            </a:extLst>
          </p:cNvPr>
          <p:cNvSpPr>
            <a:spLocks noGrp="1"/>
          </p:cNvSpPr>
          <p:nvPr>
            <p:ph idx="1"/>
          </p:nvPr>
        </p:nvSpPr>
        <p:spPr/>
        <p:txBody>
          <a:bodyPr>
            <a:normAutofit fontScale="85000" lnSpcReduction="10000"/>
          </a:bodyPr>
          <a:lstStyle/>
          <a:p>
            <a:r>
              <a:rPr lang="en-US" dirty="0"/>
              <a:t>Sludge layer</a:t>
            </a:r>
          </a:p>
          <a:p>
            <a:pPr lvl="1"/>
            <a:r>
              <a:rPr lang="en-US" dirty="0"/>
              <a:t>some degradation of organic solids</a:t>
            </a:r>
          </a:p>
          <a:p>
            <a:pPr lvl="2"/>
            <a:r>
              <a:rPr lang="en-US" dirty="0"/>
              <a:t>not all solids are biodegradable</a:t>
            </a:r>
          </a:p>
          <a:p>
            <a:pPr lvl="2"/>
            <a:r>
              <a:rPr lang="en-US" dirty="0"/>
              <a:t>anaerobic conditions (without dissolved oxygen)</a:t>
            </a:r>
          </a:p>
          <a:p>
            <a:r>
              <a:rPr lang="en-US" dirty="0"/>
              <a:t>Scum layer</a:t>
            </a:r>
          </a:p>
          <a:p>
            <a:pPr lvl="1"/>
            <a:r>
              <a:rPr lang="en-US" dirty="0"/>
              <a:t>fats, oils, and grease (FOG), soaps</a:t>
            </a:r>
          </a:p>
          <a:p>
            <a:pPr lvl="2"/>
            <a:r>
              <a:rPr lang="en-US" dirty="0"/>
              <a:t>fats are from animal sources</a:t>
            </a:r>
          </a:p>
          <a:p>
            <a:pPr lvl="2"/>
            <a:r>
              <a:rPr lang="en-US" dirty="0"/>
              <a:t>oils are from plant sources</a:t>
            </a:r>
          </a:p>
          <a:p>
            <a:pPr lvl="2"/>
            <a:r>
              <a:rPr lang="en-US" dirty="0"/>
              <a:t>greases are petroleum-based and come from skin-care products</a:t>
            </a:r>
          </a:p>
          <a:p>
            <a:pPr lvl="2"/>
            <a:endParaRPr lang="en-US" dirty="0"/>
          </a:p>
          <a:p>
            <a:pPr marL="457200" lvl="1" indent="0">
              <a:buNone/>
            </a:pPr>
            <a:endParaRPr lang="en-US" dirty="0"/>
          </a:p>
          <a:p>
            <a:endParaRPr lang="en-US" dirty="0"/>
          </a:p>
          <a:p>
            <a:pPr lvl="1"/>
            <a:endParaRPr lang="en-US" dirty="0"/>
          </a:p>
        </p:txBody>
      </p:sp>
    </p:spTree>
    <p:extLst>
      <p:ext uri="{BB962C8B-B14F-4D97-AF65-F5344CB8AC3E}">
        <p14:creationId xmlns:p14="http://schemas.microsoft.com/office/powerpoint/2010/main" val="4207348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4D773-CC57-01CA-32BB-EA9ACAD3E518}"/>
              </a:ext>
            </a:extLst>
          </p:cNvPr>
          <p:cNvSpPr>
            <a:spLocks noGrp="1"/>
          </p:cNvSpPr>
          <p:nvPr>
            <p:ph type="title"/>
          </p:nvPr>
        </p:nvSpPr>
        <p:spPr/>
        <p:txBody>
          <a:bodyPr/>
          <a:lstStyle/>
          <a:p>
            <a:r>
              <a:rPr lang="en-US" dirty="0"/>
              <a:t>Clarified Layer</a:t>
            </a:r>
          </a:p>
        </p:txBody>
      </p:sp>
      <p:sp>
        <p:nvSpPr>
          <p:cNvPr id="3" name="Content Placeholder 2">
            <a:extLst>
              <a:ext uri="{FF2B5EF4-FFF2-40B4-BE49-F238E27FC236}">
                <a16:creationId xmlns:a16="http://schemas.microsoft.com/office/drawing/2014/main" id="{5F6D4402-E0AC-AF78-AA97-99A890E99DB4}"/>
              </a:ext>
            </a:extLst>
          </p:cNvPr>
          <p:cNvSpPr>
            <a:spLocks noGrp="1"/>
          </p:cNvSpPr>
          <p:nvPr>
            <p:ph sz="half" idx="1"/>
          </p:nvPr>
        </p:nvSpPr>
        <p:spPr/>
        <p:txBody>
          <a:bodyPr>
            <a:normAutofit/>
          </a:bodyPr>
          <a:lstStyle/>
          <a:p>
            <a:r>
              <a:rPr lang="en-US" dirty="0"/>
              <a:t>The outlet baffle prevents the scum layer from leaving the tank </a:t>
            </a:r>
          </a:p>
          <a:p>
            <a:r>
              <a:rPr lang="en-US" dirty="0"/>
              <a:t>This clarified wastewater is called septic tank effluent</a:t>
            </a:r>
          </a:p>
        </p:txBody>
      </p:sp>
      <p:pic>
        <p:nvPicPr>
          <p:cNvPr id="5" name="Content Placeholder 9" descr="Diagram&#10;&#10;Description automatically generated">
            <a:extLst>
              <a:ext uri="{FF2B5EF4-FFF2-40B4-BE49-F238E27FC236}">
                <a16:creationId xmlns:a16="http://schemas.microsoft.com/office/drawing/2014/main" id="{F43E2FF0-F599-0858-2FFE-AC82310685B7}"/>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11688" b="6405"/>
          <a:stretch/>
        </p:blipFill>
        <p:spPr>
          <a:xfrm>
            <a:off x="4732603" y="1968403"/>
            <a:ext cx="4178263" cy="2526816"/>
          </a:xfrm>
        </p:spPr>
      </p:pic>
    </p:spTree>
    <p:extLst>
      <p:ext uri="{BB962C8B-B14F-4D97-AF65-F5344CB8AC3E}">
        <p14:creationId xmlns:p14="http://schemas.microsoft.com/office/powerpoint/2010/main" val="6946622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4C8AAA-675C-943F-AC8B-78EF24362A42}"/>
              </a:ext>
            </a:extLst>
          </p:cNvPr>
          <p:cNvSpPr>
            <a:spLocks noGrp="1"/>
          </p:cNvSpPr>
          <p:nvPr>
            <p:ph type="title"/>
          </p:nvPr>
        </p:nvSpPr>
        <p:spPr>
          <a:xfrm>
            <a:off x="2021681" y="649141"/>
            <a:ext cx="6886575" cy="725349"/>
          </a:xfrm>
        </p:spPr>
        <p:txBody>
          <a:bodyPr>
            <a:noAutofit/>
          </a:bodyPr>
          <a:lstStyle/>
          <a:p>
            <a:r>
              <a:rPr lang="en-US" sz="2400" b="1" dirty="0">
                <a:solidFill>
                  <a:schemeClr val="tx2">
                    <a:lumMod val="60000"/>
                    <a:lumOff val="40000"/>
                  </a:schemeClr>
                </a:solidFill>
                <a:effectLst/>
              </a:rPr>
              <a:t>National Onsite Wastewater Recycling Association</a:t>
            </a:r>
          </a:p>
        </p:txBody>
      </p:sp>
      <p:sp>
        <p:nvSpPr>
          <p:cNvPr id="35843" name="Rectangle 3"/>
          <p:cNvSpPr>
            <a:spLocks noGrp="1" noChangeArrowheads="1"/>
          </p:cNvSpPr>
          <p:nvPr>
            <p:ph idx="1"/>
          </p:nvPr>
        </p:nvSpPr>
        <p:spPr>
          <a:xfrm>
            <a:off x="2204068" y="1374490"/>
            <a:ext cx="6804200" cy="3914445"/>
          </a:xfrm>
        </p:spPr>
        <p:txBody>
          <a:bodyPr>
            <a:normAutofit fontScale="62500" lnSpcReduction="20000"/>
          </a:bodyPr>
          <a:lstStyle/>
          <a:p>
            <a:r>
              <a:rPr lang="en-US" dirty="0"/>
              <a:t>The largest U.S. organization devoted exclusively to supporting members of the onsite and decentralized industry</a:t>
            </a:r>
          </a:p>
          <a:p>
            <a:r>
              <a:rPr lang="en-US" dirty="0"/>
              <a:t>Mission:</a:t>
            </a:r>
          </a:p>
          <a:p>
            <a:pPr lvl="1"/>
            <a:r>
              <a:rPr lang="en-US" dirty="0"/>
              <a:t>To strengthen and promote the onsite and decentralized wastewater industry through activities that support recognition and promotion of professionalism for industry practitioners</a:t>
            </a:r>
          </a:p>
          <a:p>
            <a:pPr lvl="1"/>
            <a:r>
              <a:rPr lang="en-US" dirty="0"/>
              <a:t>To implement best management practices throughout the industry that provide sustainable wastewater infrastructure solutions</a:t>
            </a:r>
          </a:p>
          <a:p>
            <a:pPr lvl="1"/>
            <a:r>
              <a:rPr lang="en-US" dirty="0"/>
              <a:t>To achieve greater public awareness of the economic, environmental, and public health benefits of onsite and decentralized facilities</a:t>
            </a:r>
          </a:p>
          <a:p>
            <a:pPr lvl="1"/>
            <a:r>
              <a:rPr lang="en-US" dirty="0"/>
              <a:t>www.nowra.org</a:t>
            </a:r>
          </a:p>
          <a:p>
            <a:endParaRPr lang="en-US" dirty="0"/>
          </a:p>
          <a:p>
            <a:endParaRPr lang="en-US" dirty="0"/>
          </a:p>
        </p:txBody>
      </p:sp>
      <p:pic>
        <p:nvPicPr>
          <p:cNvPr id="5" name="Picture 4">
            <a:extLst>
              <a:ext uri="{FF2B5EF4-FFF2-40B4-BE49-F238E27FC236}">
                <a16:creationId xmlns:a16="http://schemas.microsoft.com/office/drawing/2014/main" id="{67D201A6-C4FA-0C03-545A-A96BB0198B1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82874" y="174292"/>
            <a:ext cx="2722895" cy="546286"/>
          </a:xfrm>
          <a:prstGeom prst="rect">
            <a:avLst/>
          </a:prstGeom>
        </p:spPr>
      </p:pic>
    </p:spTree>
    <p:extLst>
      <p:ext uri="{BB962C8B-B14F-4D97-AF65-F5344CB8AC3E}">
        <p14:creationId xmlns:p14="http://schemas.microsoft.com/office/powerpoint/2010/main" val="23479610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66AAA-E859-4813-A715-18C42F1CB6F7}"/>
              </a:ext>
            </a:extLst>
          </p:cNvPr>
          <p:cNvSpPr>
            <a:spLocks noGrp="1"/>
          </p:cNvSpPr>
          <p:nvPr>
            <p:ph type="title"/>
          </p:nvPr>
        </p:nvSpPr>
        <p:spPr>
          <a:xfrm>
            <a:off x="448965" y="893459"/>
            <a:ext cx="8246070" cy="1130783"/>
          </a:xfrm>
        </p:spPr>
        <p:txBody>
          <a:bodyPr>
            <a:normAutofit fontScale="90000"/>
          </a:bodyPr>
          <a:lstStyle/>
          <a:p>
            <a:r>
              <a:rPr lang="en-US" dirty="0"/>
              <a:t>Challenging Sites and Uses May Require Advance Pretreatment</a:t>
            </a:r>
          </a:p>
        </p:txBody>
      </p:sp>
      <p:sp>
        <p:nvSpPr>
          <p:cNvPr id="3" name="Content Placeholder 2">
            <a:extLst>
              <a:ext uri="{FF2B5EF4-FFF2-40B4-BE49-F238E27FC236}">
                <a16:creationId xmlns:a16="http://schemas.microsoft.com/office/drawing/2014/main" id="{CD771F56-BBD9-E2A8-43A9-42813A24F009}"/>
              </a:ext>
            </a:extLst>
          </p:cNvPr>
          <p:cNvSpPr>
            <a:spLocks noGrp="1"/>
          </p:cNvSpPr>
          <p:nvPr>
            <p:ph idx="1"/>
          </p:nvPr>
        </p:nvSpPr>
        <p:spPr>
          <a:xfrm>
            <a:off x="426843" y="2223911"/>
            <a:ext cx="8246070" cy="2852353"/>
          </a:xfrm>
        </p:spPr>
        <p:txBody>
          <a:bodyPr>
            <a:normAutofit/>
          </a:bodyPr>
          <a:lstStyle/>
          <a:p>
            <a:r>
              <a:rPr lang="en-US" dirty="0"/>
              <a:t>Advanced Pretreatment creates a cleaner effluent prior to final treatment and dispersal</a:t>
            </a:r>
          </a:p>
          <a:p>
            <a:pPr lvl="1"/>
            <a:r>
              <a:rPr lang="en-US" dirty="0"/>
              <a:t>degradation of organic compounds</a:t>
            </a:r>
          </a:p>
          <a:p>
            <a:pPr lvl="1"/>
            <a:r>
              <a:rPr lang="en-US" dirty="0"/>
              <a:t>disinfection</a:t>
            </a:r>
          </a:p>
          <a:p>
            <a:pPr lvl="1"/>
            <a:r>
              <a:rPr lang="en-US" dirty="0"/>
              <a:t>nutrient removal</a:t>
            </a:r>
          </a:p>
        </p:txBody>
      </p:sp>
    </p:spTree>
    <p:extLst>
      <p:ext uri="{BB962C8B-B14F-4D97-AF65-F5344CB8AC3E}">
        <p14:creationId xmlns:p14="http://schemas.microsoft.com/office/powerpoint/2010/main" val="3092540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785E1-E8D4-237E-631F-D8BA2CE6E8BA}"/>
              </a:ext>
            </a:extLst>
          </p:cNvPr>
          <p:cNvSpPr>
            <a:spLocks noGrp="1"/>
          </p:cNvSpPr>
          <p:nvPr>
            <p:ph type="title"/>
          </p:nvPr>
        </p:nvSpPr>
        <p:spPr/>
        <p:txBody>
          <a:bodyPr/>
          <a:lstStyle/>
          <a:p>
            <a:r>
              <a:rPr lang="en-US" dirty="0"/>
              <a:t>Organic Strength Reduction</a:t>
            </a:r>
          </a:p>
        </p:txBody>
      </p:sp>
      <p:sp>
        <p:nvSpPr>
          <p:cNvPr id="3" name="Content Placeholder 2">
            <a:extLst>
              <a:ext uri="{FF2B5EF4-FFF2-40B4-BE49-F238E27FC236}">
                <a16:creationId xmlns:a16="http://schemas.microsoft.com/office/drawing/2014/main" id="{7518F24D-ED50-2940-AEEF-9A157F17A9EA}"/>
              </a:ext>
            </a:extLst>
          </p:cNvPr>
          <p:cNvSpPr>
            <a:spLocks noGrp="1"/>
          </p:cNvSpPr>
          <p:nvPr>
            <p:ph sz="half" idx="1"/>
          </p:nvPr>
        </p:nvSpPr>
        <p:spPr/>
        <p:txBody>
          <a:bodyPr>
            <a:normAutofit fontScale="92500" lnSpcReduction="20000"/>
          </a:bodyPr>
          <a:lstStyle/>
          <a:p>
            <a:r>
              <a:rPr lang="en-US" dirty="0"/>
              <a:t>Aerobic Treatment Units (ATU)</a:t>
            </a:r>
          </a:p>
          <a:p>
            <a:pPr lvl="1"/>
            <a:r>
              <a:rPr lang="en-US" dirty="0"/>
              <a:t>aerobic conditions are provided by bubbling air through the effluent</a:t>
            </a:r>
          </a:p>
          <a:p>
            <a:pPr lvl="1"/>
            <a:r>
              <a:rPr lang="en-US" dirty="0"/>
              <a:t>bacteria digests the organic compounds</a:t>
            </a:r>
          </a:p>
          <a:p>
            <a:pPr lvl="2"/>
            <a:r>
              <a:rPr lang="en-US" dirty="0"/>
              <a:t>becomes sludge</a:t>
            </a:r>
          </a:p>
          <a:p>
            <a:pPr lvl="1"/>
            <a:r>
              <a:rPr lang="en-US" dirty="0"/>
              <a:t>some nutrients are removed</a:t>
            </a:r>
          </a:p>
        </p:txBody>
      </p:sp>
      <p:pic>
        <p:nvPicPr>
          <p:cNvPr id="6" name="Content Placeholder 5">
            <a:extLst>
              <a:ext uri="{FF2B5EF4-FFF2-40B4-BE49-F238E27FC236}">
                <a16:creationId xmlns:a16="http://schemas.microsoft.com/office/drawing/2014/main" id="{1BE45B55-6E34-2C20-D0DD-04FE60020749}"/>
              </a:ext>
            </a:extLst>
          </p:cNvPr>
          <p:cNvPicPr>
            <a:picLocks noGrp="1" noChangeAspect="1"/>
          </p:cNvPicPr>
          <p:nvPr>
            <p:ph sz="half" idx="2"/>
          </p:nvPr>
        </p:nvPicPr>
        <p:blipFill rotWithShape="1">
          <a:blip r:embed="rId3"/>
          <a:srcRect t="12533" b="10757"/>
          <a:stretch/>
        </p:blipFill>
        <p:spPr>
          <a:xfrm>
            <a:off x="4850491" y="1701211"/>
            <a:ext cx="4125985" cy="2870790"/>
          </a:xfrm>
        </p:spPr>
      </p:pic>
    </p:spTree>
    <p:extLst>
      <p:ext uri="{BB962C8B-B14F-4D97-AF65-F5344CB8AC3E}">
        <p14:creationId xmlns:p14="http://schemas.microsoft.com/office/powerpoint/2010/main" val="37529784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785E1-E8D4-237E-631F-D8BA2CE6E8BA}"/>
              </a:ext>
            </a:extLst>
          </p:cNvPr>
          <p:cNvSpPr>
            <a:spLocks noGrp="1"/>
          </p:cNvSpPr>
          <p:nvPr>
            <p:ph type="title"/>
          </p:nvPr>
        </p:nvSpPr>
        <p:spPr/>
        <p:txBody>
          <a:bodyPr/>
          <a:lstStyle/>
          <a:p>
            <a:r>
              <a:rPr lang="en-US" dirty="0"/>
              <a:t>Organic Strength Reduction</a:t>
            </a:r>
          </a:p>
        </p:txBody>
      </p:sp>
      <p:sp>
        <p:nvSpPr>
          <p:cNvPr id="3" name="Content Placeholder 2">
            <a:extLst>
              <a:ext uri="{FF2B5EF4-FFF2-40B4-BE49-F238E27FC236}">
                <a16:creationId xmlns:a16="http://schemas.microsoft.com/office/drawing/2014/main" id="{7518F24D-ED50-2940-AEEF-9A157F17A9EA}"/>
              </a:ext>
            </a:extLst>
          </p:cNvPr>
          <p:cNvSpPr>
            <a:spLocks noGrp="1"/>
          </p:cNvSpPr>
          <p:nvPr>
            <p:ph sz="half" idx="1"/>
          </p:nvPr>
        </p:nvSpPr>
        <p:spPr/>
        <p:txBody>
          <a:bodyPr/>
          <a:lstStyle/>
          <a:p>
            <a:r>
              <a:rPr lang="en-US" dirty="0"/>
              <a:t>Media Filters</a:t>
            </a:r>
          </a:p>
          <a:p>
            <a:pPr lvl="1"/>
            <a:r>
              <a:rPr lang="en-US" dirty="0"/>
              <a:t>aeration provided as effluent trickles down through the media</a:t>
            </a:r>
          </a:p>
          <a:p>
            <a:pPr lvl="1"/>
            <a:r>
              <a:rPr lang="en-US" dirty="0"/>
              <a:t>bacteria fixed to the media digest the organic compounds</a:t>
            </a:r>
          </a:p>
        </p:txBody>
      </p:sp>
      <p:pic>
        <p:nvPicPr>
          <p:cNvPr id="6" name="Content Placeholder 5">
            <a:extLst>
              <a:ext uri="{FF2B5EF4-FFF2-40B4-BE49-F238E27FC236}">
                <a16:creationId xmlns:a16="http://schemas.microsoft.com/office/drawing/2014/main" id="{DDB7B31F-AB06-814D-32F2-7202F8A8BE22}"/>
              </a:ext>
            </a:extLst>
          </p:cNvPr>
          <p:cNvPicPr>
            <a:picLocks noGrp="1" noChangeAspect="1"/>
          </p:cNvPicPr>
          <p:nvPr>
            <p:ph sz="half" idx="2"/>
          </p:nvPr>
        </p:nvPicPr>
        <p:blipFill rotWithShape="1">
          <a:blip r:embed="rId3"/>
          <a:srcRect l="2244" t="10065" r="1865" b="7879"/>
          <a:stretch/>
        </p:blipFill>
        <p:spPr>
          <a:xfrm>
            <a:off x="4865166" y="1592573"/>
            <a:ext cx="4118290" cy="3077150"/>
          </a:xfrm>
        </p:spPr>
      </p:pic>
    </p:spTree>
    <p:extLst>
      <p:ext uri="{BB962C8B-B14F-4D97-AF65-F5344CB8AC3E}">
        <p14:creationId xmlns:p14="http://schemas.microsoft.com/office/powerpoint/2010/main" val="27575244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9B624-3196-8C1D-196C-B450A41AAA8B}"/>
              </a:ext>
            </a:extLst>
          </p:cNvPr>
          <p:cNvSpPr>
            <a:spLocks noGrp="1"/>
          </p:cNvSpPr>
          <p:nvPr>
            <p:ph type="title"/>
          </p:nvPr>
        </p:nvSpPr>
        <p:spPr/>
        <p:txBody>
          <a:bodyPr/>
          <a:lstStyle/>
          <a:p>
            <a:r>
              <a:rPr lang="en-US" dirty="0"/>
              <a:t>Organic Strength Reduction</a:t>
            </a:r>
          </a:p>
        </p:txBody>
      </p:sp>
      <p:sp>
        <p:nvSpPr>
          <p:cNvPr id="3" name="Content Placeholder 2">
            <a:extLst>
              <a:ext uri="{FF2B5EF4-FFF2-40B4-BE49-F238E27FC236}">
                <a16:creationId xmlns:a16="http://schemas.microsoft.com/office/drawing/2014/main" id="{4899D12A-8F97-643B-BDEA-80408DC5A5A9}"/>
              </a:ext>
            </a:extLst>
          </p:cNvPr>
          <p:cNvSpPr>
            <a:spLocks noGrp="1"/>
          </p:cNvSpPr>
          <p:nvPr>
            <p:ph sz="half" idx="1"/>
          </p:nvPr>
        </p:nvSpPr>
        <p:spPr/>
        <p:txBody>
          <a:bodyPr>
            <a:normAutofit lnSpcReduction="10000"/>
          </a:bodyPr>
          <a:lstStyle/>
          <a:p>
            <a:r>
              <a:rPr lang="en-US" dirty="0"/>
              <a:t>Constructed Wetland</a:t>
            </a:r>
          </a:p>
          <a:p>
            <a:pPr lvl="1"/>
            <a:r>
              <a:rPr lang="en-US" dirty="0"/>
              <a:t>effluent moves just above or just below the media surface</a:t>
            </a:r>
          </a:p>
          <a:p>
            <a:pPr lvl="1"/>
            <a:r>
              <a:rPr lang="en-US" dirty="0"/>
              <a:t>aeration is provided from the atmosphere and by photosynthesis</a:t>
            </a:r>
          </a:p>
          <a:p>
            <a:pPr lvl="1"/>
            <a:r>
              <a:rPr lang="en-US" dirty="0"/>
              <a:t>roots also serve as attachment for bacteria</a:t>
            </a:r>
          </a:p>
        </p:txBody>
      </p:sp>
      <p:pic>
        <p:nvPicPr>
          <p:cNvPr id="6" name="Content Placeholder 5">
            <a:extLst>
              <a:ext uri="{FF2B5EF4-FFF2-40B4-BE49-F238E27FC236}">
                <a16:creationId xmlns:a16="http://schemas.microsoft.com/office/drawing/2014/main" id="{E8AA00E0-76CF-A95D-E6F7-3CB3F615CD71}"/>
              </a:ext>
            </a:extLst>
          </p:cNvPr>
          <p:cNvPicPr>
            <a:picLocks noGrp="1" noChangeAspect="1"/>
          </p:cNvPicPr>
          <p:nvPr>
            <p:ph sz="half" idx="2"/>
          </p:nvPr>
        </p:nvPicPr>
        <p:blipFill rotWithShape="1">
          <a:blip r:embed="rId3"/>
          <a:srcRect l="3807" t="17468" r="1208" b="7467"/>
          <a:stretch/>
        </p:blipFill>
        <p:spPr>
          <a:xfrm>
            <a:off x="4969869" y="1889051"/>
            <a:ext cx="3950766" cy="2794631"/>
          </a:xfrm>
        </p:spPr>
      </p:pic>
    </p:spTree>
    <p:extLst>
      <p:ext uri="{BB962C8B-B14F-4D97-AF65-F5344CB8AC3E}">
        <p14:creationId xmlns:p14="http://schemas.microsoft.com/office/powerpoint/2010/main" val="968936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362A7-4697-BDFA-D33D-20DED5A168F8}"/>
              </a:ext>
            </a:extLst>
          </p:cNvPr>
          <p:cNvSpPr>
            <a:spLocks noGrp="1"/>
          </p:cNvSpPr>
          <p:nvPr>
            <p:ph type="title"/>
          </p:nvPr>
        </p:nvSpPr>
        <p:spPr/>
        <p:txBody>
          <a:bodyPr/>
          <a:lstStyle/>
          <a:p>
            <a:r>
              <a:rPr lang="en-US" dirty="0"/>
              <a:t>Disinfection</a:t>
            </a:r>
          </a:p>
        </p:txBody>
      </p:sp>
      <p:sp>
        <p:nvSpPr>
          <p:cNvPr id="3" name="Content Placeholder 2">
            <a:extLst>
              <a:ext uri="{FF2B5EF4-FFF2-40B4-BE49-F238E27FC236}">
                <a16:creationId xmlns:a16="http://schemas.microsoft.com/office/drawing/2014/main" id="{B6D8FE62-EE7D-FDA4-0247-7FE2BC2E461F}"/>
              </a:ext>
            </a:extLst>
          </p:cNvPr>
          <p:cNvSpPr>
            <a:spLocks noGrp="1"/>
          </p:cNvSpPr>
          <p:nvPr>
            <p:ph idx="1"/>
          </p:nvPr>
        </p:nvSpPr>
        <p:spPr/>
        <p:txBody>
          <a:bodyPr>
            <a:normAutofit lnSpcReduction="10000"/>
          </a:bodyPr>
          <a:lstStyle/>
          <a:p>
            <a:r>
              <a:rPr lang="en-US" dirty="0"/>
              <a:t>Destruction of pathogens</a:t>
            </a:r>
          </a:p>
          <a:p>
            <a:pPr lvl="1"/>
            <a:r>
              <a:rPr lang="en-US" dirty="0"/>
              <a:t>measured as </a:t>
            </a:r>
            <a:r>
              <a:rPr lang="en-US" i="1" dirty="0"/>
              <a:t>E. coli</a:t>
            </a:r>
            <a:r>
              <a:rPr lang="en-US" dirty="0"/>
              <a:t>, fecal coliforms, or total coliforms</a:t>
            </a:r>
          </a:p>
          <a:p>
            <a:pPr lvl="1"/>
            <a:r>
              <a:rPr lang="en-US" dirty="0"/>
              <a:t>used when there is a greater risk of coming into contact with partially-treated wastewater</a:t>
            </a:r>
          </a:p>
          <a:p>
            <a:pPr lvl="1"/>
            <a:r>
              <a:rPr lang="en-US" dirty="0"/>
              <a:t>with conventional systems we use the soil for removal of pathogens but not all sites have sufficient soil</a:t>
            </a:r>
          </a:p>
        </p:txBody>
      </p:sp>
    </p:spTree>
    <p:extLst>
      <p:ext uri="{BB962C8B-B14F-4D97-AF65-F5344CB8AC3E}">
        <p14:creationId xmlns:p14="http://schemas.microsoft.com/office/powerpoint/2010/main" val="34828126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1EC5F-D201-C638-27C1-1CE251EB148C}"/>
              </a:ext>
            </a:extLst>
          </p:cNvPr>
          <p:cNvSpPr>
            <a:spLocks noGrp="1"/>
          </p:cNvSpPr>
          <p:nvPr>
            <p:ph type="title"/>
          </p:nvPr>
        </p:nvSpPr>
        <p:spPr/>
        <p:txBody>
          <a:bodyPr/>
          <a:lstStyle/>
          <a:p>
            <a:r>
              <a:rPr lang="en-US" dirty="0"/>
              <a:t>Tablet Feeder</a:t>
            </a:r>
          </a:p>
        </p:txBody>
      </p:sp>
      <p:sp>
        <p:nvSpPr>
          <p:cNvPr id="3" name="Content Placeholder 2">
            <a:extLst>
              <a:ext uri="{FF2B5EF4-FFF2-40B4-BE49-F238E27FC236}">
                <a16:creationId xmlns:a16="http://schemas.microsoft.com/office/drawing/2014/main" id="{A81A2853-30B2-9545-ACD4-3A462F5A5378}"/>
              </a:ext>
            </a:extLst>
          </p:cNvPr>
          <p:cNvSpPr>
            <a:spLocks noGrp="1"/>
          </p:cNvSpPr>
          <p:nvPr>
            <p:ph sz="half" idx="1"/>
          </p:nvPr>
        </p:nvSpPr>
        <p:spPr/>
        <p:txBody>
          <a:bodyPr>
            <a:normAutofit lnSpcReduction="10000"/>
          </a:bodyPr>
          <a:lstStyle/>
          <a:p>
            <a:r>
              <a:rPr lang="en-US" dirty="0"/>
              <a:t>Chlorine</a:t>
            </a:r>
          </a:p>
          <a:p>
            <a:pPr lvl="1"/>
            <a:r>
              <a:rPr lang="en-US" dirty="0"/>
              <a:t>calcium hypochlorite tablets</a:t>
            </a:r>
          </a:p>
          <a:p>
            <a:pPr lvl="1"/>
            <a:r>
              <a:rPr lang="en-US" dirty="0"/>
              <a:t>effluent passes through the tablet feeder where chlorine is dissolved into the water</a:t>
            </a:r>
          </a:p>
          <a:p>
            <a:pPr lvl="1"/>
            <a:r>
              <a:rPr lang="en-US" dirty="0"/>
              <a:t>only used after advanced pretreatment</a:t>
            </a:r>
          </a:p>
          <a:p>
            <a:endParaRPr lang="en-US" dirty="0"/>
          </a:p>
        </p:txBody>
      </p:sp>
      <p:pic>
        <p:nvPicPr>
          <p:cNvPr id="6" name="Content Placeholder 5">
            <a:extLst>
              <a:ext uri="{FF2B5EF4-FFF2-40B4-BE49-F238E27FC236}">
                <a16:creationId xmlns:a16="http://schemas.microsoft.com/office/drawing/2014/main" id="{AC748745-DC1A-FA7F-7772-A5F676F2685B}"/>
              </a:ext>
            </a:extLst>
          </p:cNvPr>
          <p:cNvPicPr>
            <a:picLocks noGrp="1" noChangeAspect="1"/>
          </p:cNvPicPr>
          <p:nvPr>
            <p:ph sz="half" idx="2"/>
          </p:nvPr>
        </p:nvPicPr>
        <p:blipFill rotWithShape="1">
          <a:blip r:embed="rId3"/>
          <a:srcRect t="11361"/>
          <a:stretch/>
        </p:blipFill>
        <p:spPr>
          <a:xfrm>
            <a:off x="4702174" y="1823946"/>
            <a:ext cx="4260341" cy="3043669"/>
          </a:xfrm>
        </p:spPr>
      </p:pic>
    </p:spTree>
    <p:extLst>
      <p:ext uri="{BB962C8B-B14F-4D97-AF65-F5344CB8AC3E}">
        <p14:creationId xmlns:p14="http://schemas.microsoft.com/office/powerpoint/2010/main" val="15866169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F22A0-9622-10D0-7196-2F0E2805B938}"/>
              </a:ext>
            </a:extLst>
          </p:cNvPr>
          <p:cNvSpPr>
            <a:spLocks noGrp="1"/>
          </p:cNvSpPr>
          <p:nvPr>
            <p:ph type="title"/>
          </p:nvPr>
        </p:nvSpPr>
        <p:spPr/>
        <p:txBody>
          <a:bodyPr/>
          <a:lstStyle/>
          <a:p>
            <a:r>
              <a:rPr lang="en-US" dirty="0"/>
              <a:t>Ultraviolet Light (UV)</a:t>
            </a:r>
          </a:p>
        </p:txBody>
      </p:sp>
      <p:sp>
        <p:nvSpPr>
          <p:cNvPr id="3" name="Content Placeholder 2">
            <a:extLst>
              <a:ext uri="{FF2B5EF4-FFF2-40B4-BE49-F238E27FC236}">
                <a16:creationId xmlns:a16="http://schemas.microsoft.com/office/drawing/2014/main" id="{A66464D7-9205-BA75-9E3F-41295033FBC1}"/>
              </a:ext>
            </a:extLst>
          </p:cNvPr>
          <p:cNvSpPr>
            <a:spLocks noGrp="1"/>
          </p:cNvSpPr>
          <p:nvPr>
            <p:ph sz="half" idx="1"/>
          </p:nvPr>
        </p:nvSpPr>
        <p:spPr/>
        <p:txBody>
          <a:bodyPr/>
          <a:lstStyle/>
          <a:p>
            <a:r>
              <a:rPr lang="en-US" dirty="0"/>
              <a:t>UV light damages the DNA, bacteria cannot reproduce</a:t>
            </a:r>
          </a:p>
          <a:p>
            <a:pPr lvl="1"/>
            <a:r>
              <a:rPr lang="en-US" dirty="0"/>
              <a:t>effluent passes through a chamber that is illuminated with UV light</a:t>
            </a:r>
          </a:p>
          <a:p>
            <a:pPr lvl="1"/>
            <a:r>
              <a:rPr lang="en-US"/>
              <a:t>only used after advanced pretreatment</a:t>
            </a:r>
          </a:p>
          <a:p>
            <a:pPr lvl="1"/>
            <a:endParaRPr lang="en-US" dirty="0"/>
          </a:p>
        </p:txBody>
      </p:sp>
      <p:pic>
        <p:nvPicPr>
          <p:cNvPr id="6" name="Content Placeholder 5">
            <a:extLst>
              <a:ext uri="{FF2B5EF4-FFF2-40B4-BE49-F238E27FC236}">
                <a16:creationId xmlns:a16="http://schemas.microsoft.com/office/drawing/2014/main" id="{F00CDFE5-521D-BDE7-FB18-0CFB15CC48FF}"/>
              </a:ext>
            </a:extLst>
          </p:cNvPr>
          <p:cNvPicPr>
            <a:picLocks noGrp="1" noChangeAspect="1"/>
          </p:cNvPicPr>
          <p:nvPr>
            <p:ph sz="half" idx="2"/>
          </p:nvPr>
        </p:nvPicPr>
        <p:blipFill rotWithShape="1">
          <a:blip r:embed="rId3"/>
          <a:srcRect t="15700"/>
          <a:stretch/>
        </p:blipFill>
        <p:spPr>
          <a:xfrm>
            <a:off x="4702175" y="2094046"/>
            <a:ext cx="4362008" cy="2541933"/>
          </a:xfrm>
        </p:spPr>
      </p:pic>
    </p:spTree>
    <p:extLst>
      <p:ext uri="{BB962C8B-B14F-4D97-AF65-F5344CB8AC3E}">
        <p14:creationId xmlns:p14="http://schemas.microsoft.com/office/powerpoint/2010/main" val="18790797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D6FAE-64BA-D01E-492B-58D791FBA7B5}"/>
              </a:ext>
            </a:extLst>
          </p:cNvPr>
          <p:cNvSpPr>
            <a:spLocks noGrp="1"/>
          </p:cNvSpPr>
          <p:nvPr>
            <p:ph type="title"/>
          </p:nvPr>
        </p:nvSpPr>
        <p:spPr>
          <a:xfrm>
            <a:off x="457201" y="753856"/>
            <a:ext cx="8229600" cy="1451872"/>
          </a:xfrm>
        </p:spPr>
        <p:txBody>
          <a:bodyPr>
            <a:normAutofit/>
          </a:bodyPr>
          <a:lstStyle/>
          <a:p>
            <a:r>
              <a:rPr lang="en-US" dirty="0"/>
              <a:t>Moving Between Treatment Components</a:t>
            </a:r>
          </a:p>
        </p:txBody>
      </p:sp>
      <p:sp>
        <p:nvSpPr>
          <p:cNvPr id="3" name="Content Placeholder 2">
            <a:extLst>
              <a:ext uri="{FF2B5EF4-FFF2-40B4-BE49-F238E27FC236}">
                <a16:creationId xmlns:a16="http://schemas.microsoft.com/office/drawing/2014/main" id="{F8C558C7-F7AF-7544-ED6A-3DC41FBA7DEB}"/>
              </a:ext>
            </a:extLst>
          </p:cNvPr>
          <p:cNvSpPr>
            <a:spLocks noGrp="1"/>
          </p:cNvSpPr>
          <p:nvPr>
            <p:ph sz="half" idx="1"/>
          </p:nvPr>
        </p:nvSpPr>
        <p:spPr>
          <a:xfrm>
            <a:off x="457201" y="2114985"/>
            <a:ext cx="4038600" cy="2822537"/>
          </a:xfrm>
        </p:spPr>
        <p:txBody>
          <a:bodyPr>
            <a:normAutofit lnSpcReduction="10000"/>
          </a:bodyPr>
          <a:lstStyle/>
          <a:p>
            <a:r>
              <a:rPr lang="en-US" dirty="0"/>
              <a:t>Where possible</a:t>
            </a:r>
          </a:p>
          <a:p>
            <a:pPr lvl="1"/>
            <a:r>
              <a:rPr lang="en-US" dirty="0"/>
              <a:t>OWTS are based on gravity</a:t>
            </a:r>
          </a:p>
          <a:p>
            <a:pPr lvl="1"/>
            <a:r>
              <a:rPr lang="en-US" dirty="0"/>
              <a:t>each component is at a slightly lower elevation than the previous one</a:t>
            </a:r>
          </a:p>
        </p:txBody>
      </p:sp>
      <p:sp>
        <p:nvSpPr>
          <p:cNvPr id="4" name="Content Placeholder 3">
            <a:extLst>
              <a:ext uri="{FF2B5EF4-FFF2-40B4-BE49-F238E27FC236}">
                <a16:creationId xmlns:a16="http://schemas.microsoft.com/office/drawing/2014/main" id="{050BF027-9E73-130E-EA0C-B48AFCFEF23C}"/>
              </a:ext>
            </a:extLst>
          </p:cNvPr>
          <p:cNvSpPr>
            <a:spLocks noGrp="1"/>
          </p:cNvSpPr>
          <p:nvPr>
            <p:ph sz="half" idx="2"/>
          </p:nvPr>
        </p:nvSpPr>
        <p:spPr>
          <a:xfrm>
            <a:off x="4701988" y="2114985"/>
            <a:ext cx="4038600" cy="2822538"/>
          </a:xfrm>
        </p:spPr>
        <p:txBody>
          <a:bodyPr>
            <a:normAutofit lnSpcReduction="10000"/>
          </a:bodyPr>
          <a:lstStyle/>
          <a:p>
            <a:r>
              <a:rPr lang="en-US" dirty="0"/>
              <a:t>Sometimes</a:t>
            </a:r>
          </a:p>
          <a:p>
            <a:pPr lvl="1"/>
            <a:r>
              <a:rPr lang="en-US" dirty="0"/>
              <a:t>pumps are added when we need to lift wastewater to the next component</a:t>
            </a:r>
          </a:p>
          <a:p>
            <a:pPr lvl="1"/>
            <a:r>
              <a:rPr lang="en-US" dirty="0"/>
              <a:t>assist with uniform distribution</a:t>
            </a:r>
          </a:p>
        </p:txBody>
      </p:sp>
    </p:spTree>
    <p:extLst>
      <p:ext uri="{BB962C8B-B14F-4D97-AF65-F5344CB8AC3E}">
        <p14:creationId xmlns:p14="http://schemas.microsoft.com/office/powerpoint/2010/main" val="3208892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AE415-E988-DE59-EC22-C6EB14AC941C}"/>
              </a:ext>
            </a:extLst>
          </p:cNvPr>
          <p:cNvSpPr>
            <a:spLocks noGrp="1"/>
          </p:cNvSpPr>
          <p:nvPr>
            <p:ph type="title"/>
          </p:nvPr>
        </p:nvSpPr>
        <p:spPr/>
        <p:txBody>
          <a:bodyPr/>
          <a:lstStyle/>
          <a:p>
            <a:r>
              <a:rPr lang="en-US" dirty="0"/>
              <a:t>Pumps, Pump Tanks, and Controls</a:t>
            </a:r>
          </a:p>
        </p:txBody>
      </p:sp>
      <p:sp>
        <p:nvSpPr>
          <p:cNvPr id="4" name="Content Placeholder 3">
            <a:extLst>
              <a:ext uri="{FF2B5EF4-FFF2-40B4-BE49-F238E27FC236}">
                <a16:creationId xmlns:a16="http://schemas.microsoft.com/office/drawing/2014/main" id="{74584F67-0B31-6205-BF6D-7D870F31EA89}"/>
              </a:ext>
            </a:extLst>
          </p:cNvPr>
          <p:cNvSpPr>
            <a:spLocks noGrp="1"/>
          </p:cNvSpPr>
          <p:nvPr>
            <p:ph idx="1"/>
          </p:nvPr>
        </p:nvSpPr>
        <p:spPr/>
        <p:txBody>
          <a:bodyPr/>
          <a:lstStyle/>
          <a:p>
            <a:r>
              <a:rPr lang="en-US" dirty="0"/>
              <a:t>A pump system generally consists of a</a:t>
            </a:r>
          </a:p>
          <a:p>
            <a:pPr lvl="1"/>
            <a:r>
              <a:rPr lang="en-US" dirty="0"/>
              <a:t>pump tank</a:t>
            </a:r>
          </a:p>
          <a:p>
            <a:pPr lvl="2"/>
            <a:r>
              <a:rPr lang="en-US" dirty="0"/>
              <a:t>usually sized to hold a two-day wastewater volume</a:t>
            </a:r>
          </a:p>
          <a:p>
            <a:pPr lvl="1"/>
            <a:r>
              <a:rPr lang="en-US" dirty="0"/>
              <a:t>dose pump </a:t>
            </a:r>
          </a:p>
          <a:p>
            <a:pPr lvl="2"/>
            <a:r>
              <a:rPr lang="en-US" dirty="0"/>
              <a:t>to transfer the contents to the next component</a:t>
            </a:r>
          </a:p>
          <a:p>
            <a:pPr lvl="1"/>
            <a:r>
              <a:rPr lang="en-US" dirty="0"/>
              <a:t>controls</a:t>
            </a:r>
          </a:p>
          <a:p>
            <a:pPr lvl="2"/>
            <a:r>
              <a:rPr lang="en-US" dirty="0"/>
              <a:t>to activate/deactivate pump, sound alarm</a:t>
            </a:r>
          </a:p>
        </p:txBody>
      </p:sp>
    </p:spTree>
    <p:extLst>
      <p:ext uri="{BB962C8B-B14F-4D97-AF65-F5344CB8AC3E}">
        <p14:creationId xmlns:p14="http://schemas.microsoft.com/office/powerpoint/2010/main" val="5665857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6B5DA-8B76-E2F0-AB93-CF1728694B88}"/>
              </a:ext>
            </a:extLst>
          </p:cNvPr>
          <p:cNvSpPr>
            <a:spLocks noGrp="1"/>
          </p:cNvSpPr>
          <p:nvPr>
            <p:ph type="title"/>
          </p:nvPr>
        </p:nvSpPr>
        <p:spPr/>
        <p:txBody>
          <a:bodyPr/>
          <a:lstStyle/>
          <a:p>
            <a:r>
              <a:rPr lang="en-US" dirty="0"/>
              <a:t>Pump Tank</a:t>
            </a:r>
          </a:p>
        </p:txBody>
      </p:sp>
      <p:sp>
        <p:nvSpPr>
          <p:cNvPr id="3" name="Content Placeholder 2">
            <a:extLst>
              <a:ext uri="{FF2B5EF4-FFF2-40B4-BE49-F238E27FC236}">
                <a16:creationId xmlns:a16="http://schemas.microsoft.com/office/drawing/2014/main" id="{8F6577FE-596C-165D-7353-641E098183BE}"/>
              </a:ext>
            </a:extLst>
          </p:cNvPr>
          <p:cNvSpPr>
            <a:spLocks noGrp="1"/>
          </p:cNvSpPr>
          <p:nvPr>
            <p:ph sz="half" idx="1"/>
          </p:nvPr>
        </p:nvSpPr>
        <p:spPr>
          <a:xfrm>
            <a:off x="457200" y="1543051"/>
            <a:ext cx="4240443" cy="3394472"/>
          </a:xfrm>
        </p:spPr>
        <p:txBody>
          <a:bodyPr/>
          <a:lstStyle/>
          <a:p>
            <a:r>
              <a:rPr lang="en-US" dirty="0"/>
              <a:t>Accumulates wastewater until the next pump cycle</a:t>
            </a:r>
          </a:p>
          <a:p>
            <a:pPr lvl="1"/>
            <a:r>
              <a:rPr lang="en-US" dirty="0"/>
              <a:t>pump will activate at preset time or preset fluid level</a:t>
            </a:r>
          </a:p>
          <a:p>
            <a:pPr lvl="1"/>
            <a:r>
              <a:rPr lang="en-US" dirty="0"/>
              <a:t>must have access from surface</a:t>
            </a:r>
          </a:p>
        </p:txBody>
      </p:sp>
      <p:pic>
        <p:nvPicPr>
          <p:cNvPr id="5" name="Content Placeholder 6">
            <a:extLst>
              <a:ext uri="{FF2B5EF4-FFF2-40B4-BE49-F238E27FC236}">
                <a16:creationId xmlns:a16="http://schemas.microsoft.com/office/drawing/2014/main" id="{B098DFFA-16E9-280B-639E-E5EB37381701}"/>
              </a:ext>
            </a:extLst>
          </p:cNvPr>
          <p:cNvPicPr>
            <a:picLocks noGrp="1" noChangeAspect="1"/>
          </p:cNvPicPr>
          <p:nvPr>
            <p:ph sz="half" idx="2"/>
          </p:nvPr>
        </p:nvPicPr>
        <p:blipFill rotWithShape="1">
          <a:blip r:embed="rId3"/>
          <a:srcRect t="12003"/>
          <a:stretch/>
        </p:blipFill>
        <p:spPr>
          <a:xfrm>
            <a:off x="4897618" y="1919542"/>
            <a:ext cx="4115585" cy="2985225"/>
          </a:xfrm>
        </p:spPr>
      </p:pic>
    </p:spTree>
    <p:extLst>
      <p:ext uri="{BB962C8B-B14F-4D97-AF65-F5344CB8AC3E}">
        <p14:creationId xmlns:p14="http://schemas.microsoft.com/office/powerpoint/2010/main" val="2474201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CE013201-1328-7416-717B-C6008011284C}"/>
              </a:ext>
            </a:extLst>
          </p:cNvPr>
          <p:cNvPicPr>
            <a:picLocks noChangeAspect="1"/>
          </p:cNvPicPr>
          <p:nvPr/>
        </p:nvPicPr>
        <p:blipFill rotWithShape="1">
          <a:blip r:embed="rId3"/>
          <a:srcRect/>
          <a:stretch/>
        </p:blipFill>
        <p:spPr>
          <a:xfrm>
            <a:off x="20" y="10"/>
            <a:ext cx="9143980" cy="5143490"/>
          </a:xfrm>
          <a:prstGeom prst="rect">
            <a:avLst/>
          </a:prstGeom>
          <a:noFill/>
        </p:spPr>
      </p:pic>
    </p:spTree>
    <p:extLst>
      <p:ext uri="{BB962C8B-B14F-4D97-AF65-F5344CB8AC3E}">
        <p14:creationId xmlns:p14="http://schemas.microsoft.com/office/powerpoint/2010/main" val="11779836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E8F8A-5D96-C919-4F96-E62709FB7031}"/>
              </a:ext>
            </a:extLst>
          </p:cNvPr>
          <p:cNvSpPr>
            <a:spLocks noGrp="1"/>
          </p:cNvSpPr>
          <p:nvPr>
            <p:ph type="title"/>
          </p:nvPr>
        </p:nvSpPr>
        <p:spPr/>
        <p:txBody>
          <a:bodyPr/>
          <a:lstStyle/>
          <a:p>
            <a:r>
              <a:rPr lang="en-US" dirty="0"/>
              <a:t>Pumps</a:t>
            </a:r>
          </a:p>
        </p:txBody>
      </p:sp>
      <p:sp>
        <p:nvSpPr>
          <p:cNvPr id="3" name="Content Placeholder 2">
            <a:extLst>
              <a:ext uri="{FF2B5EF4-FFF2-40B4-BE49-F238E27FC236}">
                <a16:creationId xmlns:a16="http://schemas.microsoft.com/office/drawing/2014/main" id="{4AEF9EDB-CC45-A8C9-D58D-ED201915EC79}"/>
              </a:ext>
            </a:extLst>
          </p:cNvPr>
          <p:cNvSpPr>
            <a:spLocks noGrp="1"/>
          </p:cNvSpPr>
          <p:nvPr>
            <p:ph sz="half" idx="1"/>
          </p:nvPr>
        </p:nvSpPr>
        <p:spPr/>
        <p:txBody>
          <a:bodyPr/>
          <a:lstStyle/>
          <a:p>
            <a:r>
              <a:rPr lang="en-US" dirty="0"/>
              <a:t>Submersible pumps</a:t>
            </a:r>
          </a:p>
          <a:p>
            <a:pPr lvl="1"/>
            <a:r>
              <a:rPr lang="en-US" dirty="0"/>
              <a:t>fractional horsepower</a:t>
            </a:r>
          </a:p>
          <a:p>
            <a:pPr lvl="1"/>
            <a:r>
              <a:rPr lang="en-US" dirty="0"/>
              <a:t>minimum power consumption</a:t>
            </a:r>
          </a:p>
          <a:p>
            <a:pPr lvl="1"/>
            <a:r>
              <a:rPr lang="en-US" dirty="0"/>
              <a:t>typically, last 7 to 10 years</a:t>
            </a:r>
          </a:p>
        </p:txBody>
      </p:sp>
      <p:pic>
        <p:nvPicPr>
          <p:cNvPr id="5" name="Picture 6">
            <a:extLst>
              <a:ext uri="{FF2B5EF4-FFF2-40B4-BE49-F238E27FC236}">
                <a16:creationId xmlns:a16="http://schemas.microsoft.com/office/drawing/2014/main" id="{A6E56CCA-D8F5-7BD8-1B18-5DC7CEBA5513}"/>
              </a:ext>
            </a:extLst>
          </p:cNvPr>
          <p:cNvPicPr preferRelativeResize="0">
            <a:picLocks noGrp="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a:xfrm>
            <a:off x="4702175" y="1629185"/>
            <a:ext cx="4038600" cy="3221804"/>
          </a:xfrm>
          <a:noFill/>
          <a:ln w="19050">
            <a:solidFill>
              <a:srgbClr val="00B0F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772007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F4EF2-C4AC-F73E-2034-93C54EF86217}"/>
              </a:ext>
            </a:extLst>
          </p:cNvPr>
          <p:cNvSpPr>
            <a:spLocks noGrp="1"/>
          </p:cNvSpPr>
          <p:nvPr>
            <p:ph type="title"/>
          </p:nvPr>
        </p:nvSpPr>
        <p:spPr/>
        <p:txBody>
          <a:bodyPr/>
          <a:lstStyle/>
          <a:p>
            <a:r>
              <a:rPr lang="en-US" dirty="0"/>
              <a:t>Controls</a:t>
            </a:r>
          </a:p>
        </p:txBody>
      </p:sp>
      <p:sp>
        <p:nvSpPr>
          <p:cNvPr id="3" name="Content Placeholder 2">
            <a:extLst>
              <a:ext uri="{FF2B5EF4-FFF2-40B4-BE49-F238E27FC236}">
                <a16:creationId xmlns:a16="http://schemas.microsoft.com/office/drawing/2014/main" id="{5BD541F7-22D5-3DBD-8447-8BE53A6C76A3}"/>
              </a:ext>
            </a:extLst>
          </p:cNvPr>
          <p:cNvSpPr>
            <a:spLocks noGrp="1"/>
          </p:cNvSpPr>
          <p:nvPr>
            <p:ph sz="half" idx="1"/>
          </p:nvPr>
        </p:nvSpPr>
        <p:spPr/>
        <p:txBody>
          <a:bodyPr/>
          <a:lstStyle/>
          <a:p>
            <a:r>
              <a:rPr lang="en-US" dirty="0"/>
              <a:t>Floats and timers</a:t>
            </a:r>
          </a:p>
          <a:p>
            <a:pPr lvl="1"/>
            <a:r>
              <a:rPr lang="en-US" dirty="0"/>
              <a:t>floats indicate the fluid level in the tank</a:t>
            </a:r>
          </a:p>
          <a:p>
            <a:pPr lvl="1"/>
            <a:r>
              <a:rPr lang="en-US" dirty="0"/>
              <a:t>activate/deactivate pump as needed</a:t>
            </a:r>
          </a:p>
          <a:p>
            <a:pPr lvl="1"/>
            <a:r>
              <a:rPr lang="en-US" dirty="0"/>
              <a:t>panels can provide information about pump operation</a:t>
            </a:r>
          </a:p>
        </p:txBody>
      </p:sp>
      <p:pic>
        <p:nvPicPr>
          <p:cNvPr id="6" name="Content Placeholder 5" descr="A picture containing text&#10;&#10;Description automatically generated">
            <a:extLst>
              <a:ext uri="{FF2B5EF4-FFF2-40B4-BE49-F238E27FC236}">
                <a16:creationId xmlns:a16="http://schemas.microsoft.com/office/drawing/2014/main" id="{04814D31-3E77-E38B-0390-41A762655969}"/>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702175" y="1725612"/>
            <a:ext cx="4038600" cy="3028950"/>
          </a:xfrm>
          <a:ln w="19050">
            <a:solidFill>
              <a:srgbClr val="00B0F0"/>
            </a:solidFill>
          </a:ln>
        </p:spPr>
      </p:pic>
    </p:spTree>
    <p:extLst>
      <p:ext uri="{BB962C8B-B14F-4D97-AF65-F5344CB8AC3E}">
        <p14:creationId xmlns:p14="http://schemas.microsoft.com/office/powerpoint/2010/main" val="41532566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37407-92B5-FBA7-3B85-B167060F8E5F}"/>
              </a:ext>
            </a:extLst>
          </p:cNvPr>
          <p:cNvSpPr>
            <a:spLocks noGrp="1"/>
          </p:cNvSpPr>
          <p:nvPr>
            <p:ph type="title"/>
          </p:nvPr>
        </p:nvSpPr>
        <p:spPr>
          <a:xfrm>
            <a:off x="448965" y="991182"/>
            <a:ext cx="8246070" cy="949299"/>
          </a:xfrm>
        </p:spPr>
        <p:txBody>
          <a:bodyPr>
            <a:normAutofit fontScale="90000"/>
          </a:bodyPr>
          <a:lstStyle/>
          <a:p>
            <a:r>
              <a:rPr lang="en-US" dirty="0"/>
              <a:t>After Pretreatment, the Effluent moves to Soil-Based Final Treatment</a:t>
            </a:r>
          </a:p>
        </p:txBody>
      </p:sp>
      <p:sp>
        <p:nvSpPr>
          <p:cNvPr id="3" name="Content Placeholder 2">
            <a:extLst>
              <a:ext uri="{FF2B5EF4-FFF2-40B4-BE49-F238E27FC236}">
                <a16:creationId xmlns:a16="http://schemas.microsoft.com/office/drawing/2014/main" id="{5D4D02A1-3127-3D2F-FF84-EA026D2C8100}"/>
              </a:ext>
            </a:extLst>
          </p:cNvPr>
          <p:cNvSpPr>
            <a:spLocks noGrp="1"/>
          </p:cNvSpPr>
          <p:nvPr>
            <p:ph idx="1"/>
          </p:nvPr>
        </p:nvSpPr>
        <p:spPr>
          <a:xfrm>
            <a:off x="426843" y="1940481"/>
            <a:ext cx="8246070" cy="3135783"/>
          </a:xfrm>
        </p:spPr>
        <p:txBody>
          <a:bodyPr/>
          <a:lstStyle/>
          <a:p>
            <a:r>
              <a:rPr lang="en-US" dirty="0"/>
              <a:t>The soil is a very powerful wastewater treatment system</a:t>
            </a:r>
          </a:p>
          <a:p>
            <a:pPr lvl="1"/>
            <a:r>
              <a:rPr lang="en-US" dirty="0"/>
              <a:t>biological properties</a:t>
            </a:r>
          </a:p>
          <a:p>
            <a:pPr lvl="1"/>
            <a:r>
              <a:rPr lang="en-US" dirty="0"/>
              <a:t>chemical properties</a:t>
            </a:r>
          </a:p>
          <a:p>
            <a:pPr lvl="1"/>
            <a:r>
              <a:rPr lang="en-US" dirty="0"/>
              <a:t>physical properties</a:t>
            </a:r>
          </a:p>
          <a:p>
            <a:r>
              <a:rPr lang="en-US" dirty="0"/>
              <a:t>The soil must allow for water movement</a:t>
            </a:r>
          </a:p>
        </p:txBody>
      </p:sp>
    </p:spTree>
    <p:extLst>
      <p:ext uri="{BB962C8B-B14F-4D97-AF65-F5344CB8AC3E}">
        <p14:creationId xmlns:p14="http://schemas.microsoft.com/office/powerpoint/2010/main" val="33853563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F4775AF-D459-0382-A4F1-B64E2154171E}"/>
              </a:ext>
            </a:extLst>
          </p:cNvPr>
          <p:cNvSpPr>
            <a:spLocks noGrp="1"/>
          </p:cNvSpPr>
          <p:nvPr>
            <p:ph type="title"/>
          </p:nvPr>
        </p:nvSpPr>
        <p:spPr/>
        <p:txBody>
          <a:bodyPr/>
          <a:lstStyle/>
          <a:p>
            <a:r>
              <a:rPr lang="en-US" dirty="0"/>
              <a:t>The Soil is a Complex Media</a:t>
            </a:r>
          </a:p>
        </p:txBody>
      </p:sp>
      <p:sp>
        <p:nvSpPr>
          <p:cNvPr id="4" name="Content Placeholder 3">
            <a:extLst>
              <a:ext uri="{FF2B5EF4-FFF2-40B4-BE49-F238E27FC236}">
                <a16:creationId xmlns:a16="http://schemas.microsoft.com/office/drawing/2014/main" id="{BE964348-C53D-0C75-24DB-BB96C75F5FE6}"/>
              </a:ext>
            </a:extLst>
          </p:cNvPr>
          <p:cNvSpPr>
            <a:spLocks noGrp="1"/>
          </p:cNvSpPr>
          <p:nvPr>
            <p:ph sz="half" idx="1"/>
          </p:nvPr>
        </p:nvSpPr>
        <p:spPr/>
        <p:txBody>
          <a:bodyPr/>
          <a:lstStyle/>
          <a:p>
            <a:r>
              <a:rPr lang="en-US" dirty="0"/>
              <a:t>A suitable soil allows</a:t>
            </a:r>
          </a:p>
          <a:p>
            <a:pPr lvl="1"/>
            <a:r>
              <a:rPr lang="en-US" dirty="0"/>
              <a:t>biodegradation</a:t>
            </a:r>
          </a:p>
          <a:p>
            <a:pPr lvl="1"/>
            <a:r>
              <a:rPr lang="en-US" dirty="0"/>
              <a:t>nutrient conversion</a:t>
            </a:r>
          </a:p>
          <a:p>
            <a:pPr lvl="1"/>
            <a:r>
              <a:rPr lang="en-US" dirty="0"/>
              <a:t>binding with minerals</a:t>
            </a:r>
          </a:p>
          <a:p>
            <a:pPr lvl="1"/>
            <a:r>
              <a:rPr lang="en-US" dirty="0"/>
              <a:t>plant uptake</a:t>
            </a:r>
          </a:p>
          <a:p>
            <a:pPr lvl="1"/>
            <a:r>
              <a:rPr lang="en-US" dirty="0"/>
              <a:t>deep percolation of water</a:t>
            </a:r>
          </a:p>
        </p:txBody>
      </p:sp>
      <p:pic>
        <p:nvPicPr>
          <p:cNvPr id="5" name="Content Placeholder 7" descr="Map&#10;&#10;Description automatically generated">
            <a:extLst>
              <a:ext uri="{FF2B5EF4-FFF2-40B4-BE49-F238E27FC236}">
                <a16:creationId xmlns:a16="http://schemas.microsoft.com/office/drawing/2014/main" id="{AEF6602E-BFE1-A006-6FE4-F16833CC63C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02175" y="1619712"/>
            <a:ext cx="4038600" cy="3240750"/>
          </a:xfrm>
        </p:spPr>
      </p:pic>
    </p:spTree>
    <p:extLst>
      <p:ext uri="{BB962C8B-B14F-4D97-AF65-F5344CB8AC3E}">
        <p14:creationId xmlns:p14="http://schemas.microsoft.com/office/powerpoint/2010/main" val="9100777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4C343-8FA3-7342-A35A-3A01F9B58A13}"/>
              </a:ext>
            </a:extLst>
          </p:cNvPr>
          <p:cNvSpPr>
            <a:spLocks noGrp="1"/>
          </p:cNvSpPr>
          <p:nvPr>
            <p:ph type="title"/>
          </p:nvPr>
        </p:nvSpPr>
        <p:spPr>
          <a:xfrm>
            <a:off x="457201" y="750586"/>
            <a:ext cx="8229600" cy="857250"/>
          </a:xfrm>
        </p:spPr>
        <p:txBody>
          <a:bodyPr anchor="ctr">
            <a:normAutofit/>
          </a:bodyPr>
          <a:lstStyle/>
          <a:p>
            <a:r>
              <a:rPr lang="en-US" dirty="0"/>
              <a:t>Applying Effluent to the Soil</a:t>
            </a:r>
          </a:p>
        </p:txBody>
      </p:sp>
      <p:sp>
        <p:nvSpPr>
          <p:cNvPr id="9" name="Content Placeholder 8">
            <a:extLst>
              <a:ext uri="{FF2B5EF4-FFF2-40B4-BE49-F238E27FC236}">
                <a16:creationId xmlns:a16="http://schemas.microsoft.com/office/drawing/2014/main" id="{A241FD2D-1A31-4C53-6FF1-FBA16B4D0F44}"/>
              </a:ext>
            </a:extLst>
          </p:cNvPr>
          <p:cNvSpPr>
            <a:spLocks noGrp="1"/>
          </p:cNvSpPr>
          <p:nvPr>
            <p:ph sz="half" idx="1"/>
          </p:nvPr>
        </p:nvSpPr>
        <p:spPr>
          <a:xfrm>
            <a:off x="457201" y="1543051"/>
            <a:ext cx="4038600" cy="3394472"/>
          </a:xfrm>
        </p:spPr>
        <p:txBody>
          <a:bodyPr>
            <a:normAutofit/>
          </a:bodyPr>
          <a:lstStyle/>
          <a:p>
            <a:pPr>
              <a:lnSpc>
                <a:spcPct val="90000"/>
              </a:lnSpc>
            </a:pPr>
            <a:r>
              <a:rPr lang="en-US" sz="2400" dirty="0"/>
              <a:t>Trench-base dispersal</a:t>
            </a:r>
          </a:p>
          <a:p>
            <a:pPr lvl="1">
              <a:lnSpc>
                <a:spcPct val="90000"/>
              </a:lnSpc>
            </a:pPr>
            <a:r>
              <a:rPr lang="en-US" dirty="0"/>
              <a:t>gravel or other media provides storage when effluent inflow is greater than infiltration into soil</a:t>
            </a:r>
          </a:p>
          <a:p>
            <a:pPr>
              <a:lnSpc>
                <a:spcPct val="90000"/>
              </a:lnSpc>
            </a:pPr>
            <a:r>
              <a:rPr lang="en-US" sz="2400" dirty="0"/>
              <a:t>Infiltrative surface</a:t>
            </a:r>
          </a:p>
          <a:p>
            <a:pPr lvl="1">
              <a:lnSpc>
                <a:spcPct val="90000"/>
              </a:lnSpc>
            </a:pPr>
            <a:r>
              <a:rPr lang="en-US" dirty="0"/>
              <a:t>mostly on trench bottom</a:t>
            </a:r>
          </a:p>
          <a:p>
            <a:pPr lvl="1">
              <a:lnSpc>
                <a:spcPct val="90000"/>
              </a:lnSpc>
            </a:pPr>
            <a:r>
              <a:rPr lang="en-US" dirty="0"/>
              <a:t>some infiltration on sidewalls</a:t>
            </a:r>
          </a:p>
        </p:txBody>
      </p:sp>
      <p:pic>
        <p:nvPicPr>
          <p:cNvPr id="15" name="Picture 14">
            <a:extLst>
              <a:ext uri="{FF2B5EF4-FFF2-40B4-BE49-F238E27FC236}">
                <a16:creationId xmlns:a16="http://schemas.microsoft.com/office/drawing/2014/main" id="{FBECD8EC-ABD8-D604-879C-B6E5A325B005}"/>
              </a:ext>
            </a:extLst>
          </p:cNvPr>
          <p:cNvPicPr>
            <a:picLocks noChangeAspect="1"/>
          </p:cNvPicPr>
          <p:nvPr/>
        </p:nvPicPr>
        <p:blipFill>
          <a:blip r:embed="rId3"/>
          <a:stretch>
            <a:fillRect/>
          </a:stretch>
        </p:blipFill>
        <p:spPr>
          <a:xfrm>
            <a:off x="5410173" y="1543051"/>
            <a:ext cx="2622229" cy="3394472"/>
          </a:xfrm>
          <a:prstGeom prst="rect">
            <a:avLst/>
          </a:prstGeom>
          <a:noFill/>
        </p:spPr>
      </p:pic>
    </p:spTree>
    <p:extLst>
      <p:ext uri="{BB962C8B-B14F-4D97-AF65-F5344CB8AC3E}">
        <p14:creationId xmlns:p14="http://schemas.microsoft.com/office/powerpoint/2010/main" val="7746097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9E457-0685-DD6E-82E4-4C8C96EC09D1}"/>
              </a:ext>
            </a:extLst>
          </p:cNvPr>
          <p:cNvSpPr>
            <a:spLocks noGrp="1"/>
          </p:cNvSpPr>
          <p:nvPr>
            <p:ph type="title"/>
          </p:nvPr>
        </p:nvSpPr>
        <p:spPr/>
        <p:txBody>
          <a:bodyPr/>
          <a:lstStyle/>
          <a:p>
            <a:r>
              <a:rPr lang="en-US" dirty="0"/>
              <a:t>Dispersal into the Soil</a:t>
            </a:r>
          </a:p>
        </p:txBody>
      </p:sp>
      <p:sp>
        <p:nvSpPr>
          <p:cNvPr id="3" name="Content Placeholder 2">
            <a:extLst>
              <a:ext uri="{FF2B5EF4-FFF2-40B4-BE49-F238E27FC236}">
                <a16:creationId xmlns:a16="http://schemas.microsoft.com/office/drawing/2014/main" id="{5F09DEA9-F887-1726-FE9C-210296945D8D}"/>
              </a:ext>
            </a:extLst>
          </p:cNvPr>
          <p:cNvSpPr>
            <a:spLocks noGrp="1"/>
          </p:cNvSpPr>
          <p:nvPr>
            <p:ph idx="1"/>
          </p:nvPr>
        </p:nvSpPr>
        <p:spPr/>
        <p:txBody>
          <a:bodyPr/>
          <a:lstStyle/>
          <a:p>
            <a:r>
              <a:rPr lang="en-US" dirty="0"/>
              <a:t>Provides separation between humans and our wastes</a:t>
            </a:r>
          </a:p>
          <a:p>
            <a:pPr lvl="1"/>
            <a:r>
              <a:rPr lang="en-US" dirty="0"/>
              <a:t>public health</a:t>
            </a:r>
          </a:p>
          <a:p>
            <a:r>
              <a:rPr lang="en-US" dirty="0"/>
              <a:t>Provides a means of preventing our wastes from becoming an environmental contaminant</a:t>
            </a:r>
          </a:p>
          <a:p>
            <a:pPr lvl="1"/>
            <a:r>
              <a:rPr lang="en-US" dirty="0"/>
              <a:t>environmental health</a:t>
            </a:r>
          </a:p>
          <a:p>
            <a:pPr lvl="1"/>
            <a:r>
              <a:rPr lang="en-US" dirty="0"/>
              <a:t>natural means of renovation</a:t>
            </a:r>
          </a:p>
        </p:txBody>
      </p:sp>
    </p:spTree>
    <p:extLst>
      <p:ext uri="{BB962C8B-B14F-4D97-AF65-F5344CB8AC3E}">
        <p14:creationId xmlns:p14="http://schemas.microsoft.com/office/powerpoint/2010/main" val="18533002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3C176-51AD-9902-9693-C2AA1F69BCE6}"/>
              </a:ext>
            </a:extLst>
          </p:cNvPr>
          <p:cNvSpPr>
            <a:spLocks noGrp="1"/>
          </p:cNvSpPr>
          <p:nvPr>
            <p:ph type="title"/>
          </p:nvPr>
        </p:nvSpPr>
        <p:spPr/>
        <p:txBody>
          <a:bodyPr/>
          <a:lstStyle/>
          <a:p>
            <a:r>
              <a:rPr lang="en-US" dirty="0"/>
              <a:t>Common Dispersal Methods</a:t>
            </a:r>
          </a:p>
        </p:txBody>
      </p:sp>
      <p:sp>
        <p:nvSpPr>
          <p:cNvPr id="3" name="Content Placeholder 2">
            <a:extLst>
              <a:ext uri="{FF2B5EF4-FFF2-40B4-BE49-F238E27FC236}">
                <a16:creationId xmlns:a16="http://schemas.microsoft.com/office/drawing/2014/main" id="{2516DF32-2521-2432-2C5B-B8672ED5218B}"/>
              </a:ext>
            </a:extLst>
          </p:cNvPr>
          <p:cNvSpPr>
            <a:spLocks noGrp="1"/>
          </p:cNvSpPr>
          <p:nvPr>
            <p:ph idx="1"/>
          </p:nvPr>
        </p:nvSpPr>
        <p:spPr>
          <a:xfrm>
            <a:off x="426843" y="1622323"/>
            <a:ext cx="2914668" cy="3453942"/>
          </a:xfrm>
        </p:spPr>
        <p:txBody>
          <a:bodyPr/>
          <a:lstStyle/>
          <a:p>
            <a:r>
              <a:rPr lang="en-US" dirty="0"/>
              <a:t>Gravity</a:t>
            </a:r>
          </a:p>
          <a:p>
            <a:r>
              <a:rPr lang="en-US" dirty="0"/>
              <a:t>Pressurized</a:t>
            </a:r>
          </a:p>
          <a:p>
            <a:r>
              <a:rPr lang="en-US" dirty="0"/>
              <a:t>Spray</a:t>
            </a:r>
          </a:p>
          <a:p>
            <a:r>
              <a:rPr lang="en-US" dirty="0"/>
              <a:t>Combined treatment and dispersal</a:t>
            </a:r>
          </a:p>
        </p:txBody>
      </p:sp>
      <p:pic>
        <p:nvPicPr>
          <p:cNvPr id="4" name="Picture 3">
            <a:extLst>
              <a:ext uri="{FF2B5EF4-FFF2-40B4-BE49-F238E27FC236}">
                <a16:creationId xmlns:a16="http://schemas.microsoft.com/office/drawing/2014/main" id="{007AFC32-2342-E32D-B261-452EF23153E9}"/>
              </a:ext>
            </a:extLst>
          </p:cNvPr>
          <p:cNvPicPr>
            <a:picLocks noChangeAspect="1"/>
          </p:cNvPicPr>
          <p:nvPr/>
        </p:nvPicPr>
        <p:blipFill>
          <a:blip r:embed="rId3"/>
          <a:stretch>
            <a:fillRect/>
          </a:stretch>
        </p:blipFill>
        <p:spPr>
          <a:xfrm>
            <a:off x="3644901" y="1916855"/>
            <a:ext cx="5337056" cy="2214878"/>
          </a:xfrm>
          <a:prstGeom prst="rect">
            <a:avLst/>
          </a:prstGeom>
          <a:noFill/>
        </p:spPr>
      </p:pic>
    </p:spTree>
    <p:extLst>
      <p:ext uri="{BB962C8B-B14F-4D97-AF65-F5344CB8AC3E}">
        <p14:creationId xmlns:p14="http://schemas.microsoft.com/office/powerpoint/2010/main" val="14012558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616007-2022-9512-9FDF-74EEE59B5D87}"/>
              </a:ext>
            </a:extLst>
          </p:cNvPr>
          <p:cNvSpPr>
            <a:spLocks noGrp="1"/>
          </p:cNvSpPr>
          <p:nvPr>
            <p:ph type="title"/>
          </p:nvPr>
        </p:nvSpPr>
        <p:spPr/>
        <p:txBody>
          <a:bodyPr/>
          <a:lstStyle/>
          <a:p>
            <a:r>
              <a:rPr lang="en-US" dirty="0"/>
              <a:t>Conventional Septic System</a:t>
            </a:r>
          </a:p>
        </p:txBody>
      </p:sp>
      <p:sp>
        <p:nvSpPr>
          <p:cNvPr id="5" name="Content Placeholder 4">
            <a:extLst>
              <a:ext uri="{FF2B5EF4-FFF2-40B4-BE49-F238E27FC236}">
                <a16:creationId xmlns:a16="http://schemas.microsoft.com/office/drawing/2014/main" id="{62CBB7F8-0E67-A75E-A33F-2200685D19B6}"/>
              </a:ext>
            </a:extLst>
          </p:cNvPr>
          <p:cNvSpPr>
            <a:spLocks noGrp="1"/>
          </p:cNvSpPr>
          <p:nvPr>
            <p:ph sz="half" idx="1"/>
          </p:nvPr>
        </p:nvSpPr>
        <p:spPr/>
        <p:txBody>
          <a:bodyPr/>
          <a:lstStyle/>
          <a:p>
            <a:r>
              <a:rPr lang="en-US" dirty="0"/>
              <a:t>Gravity Distribution</a:t>
            </a:r>
          </a:p>
          <a:p>
            <a:pPr lvl="1"/>
            <a:r>
              <a:rPr lang="en-US" dirty="0"/>
              <a:t>effluent enters trench</a:t>
            </a:r>
          </a:p>
          <a:p>
            <a:pPr lvl="1"/>
            <a:r>
              <a:rPr lang="en-US" dirty="0"/>
              <a:t>moves by gravity to distal end</a:t>
            </a:r>
          </a:p>
          <a:p>
            <a:pPr lvl="1"/>
            <a:r>
              <a:rPr lang="en-US" dirty="0"/>
              <a:t>poor distribution uniformity</a:t>
            </a:r>
          </a:p>
          <a:p>
            <a:pPr lvl="1"/>
            <a:r>
              <a:rPr lang="en-US" dirty="0"/>
              <a:t>least amount of maintenance</a:t>
            </a:r>
          </a:p>
        </p:txBody>
      </p:sp>
      <p:pic>
        <p:nvPicPr>
          <p:cNvPr id="8" name="Content Placeholder 7">
            <a:extLst>
              <a:ext uri="{FF2B5EF4-FFF2-40B4-BE49-F238E27FC236}">
                <a16:creationId xmlns:a16="http://schemas.microsoft.com/office/drawing/2014/main" id="{2564A544-49B4-E16D-4B9F-92A0271DE7FD}"/>
              </a:ext>
            </a:extLst>
          </p:cNvPr>
          <p:cNvPicPr>
            <a:picLocks noGrp="1" noChangeAspect="1"/>
          </p:cNvPicPr>
          <p:nvPr>
            <p:ph sz="half" idx="2"/>
          </p:nvPr>
        </p:nvPicPr>
        <p:blipFill rotWithShape="1">
          <a:blip r:embed="rId3"/>
          <a:srcRect l="2745" t="9858" r="1556" b="8084"/>
          <a:stretch/>
        </p:blipFill>
        <p:spPr>
          <a:xfrm>
            <a:off x="4976848" y="1650708"/>
            <a:ext cx="3650621" cy="3144657"/>
          </a:xfrm>
        </p:spPr>
      </p:pic>
    </p:spTree>
    <p:extLst>
      <p:ext uri="{BB962C8B-B14F-4D97-AF65-F5344CB8AC3E}">
        <p14:creationId xmlns:p14="http://schemas.microsoft.com/office/powerpoint/2010/main" val="4558289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B6C32-55ED-C04F-3711-B2CCAD364E37}"/>
              </a:ext>
            </a:extLst>
          </p:cNvPr>
          <p:cNvSpPr>
            <a:spLocks noGrp="1"/>
          </p:cNvSpPr>
          <p:nvPr>
            <p:ph type="title"/>
          </p:nvPr>
        </p:nvSpPr>
        <p:spPr/>
        <p:txBody>
          <a:bodyPr/>
          <a:lstStyle/>
          <a:p>
            <a:r>
              <a:rPr lang="en-US" dirty="0"/>
              <a:t>Low Pressure Pipe System</a:t>
            </a:r>
          </a:p>
        </p:txBody>
      </p:sp>
      <p:sp>
        <p:nvSpPr>
          <p:cNvPr id="3" name="Content Placeholder 2">
            <a:extLst>
              <a:ext uri="{FF2B5EF4-FFF2-40B4-BE49-F238E27FC236}">
                <a16:creationId xmlns:a16="http://schemas.microsoft.com/office/drawing/2014/main" id="{E60FA061-A56D-E4A0-D736-148CBB34E9C9}"/>
              </a:ext>
            </a:extLst>
          </p:cNvPr>
          <p:cNvSpPr>
            <a:spLocks noGrp="1"/>
          </p:cNvSpPr>
          <p:nvPr>
            <p:ph sz="half" idx="1"/>
          </p:nvPr>
        </p:nvSpPr>
        <p:spPr/>
        <p:txBody>
          <a:bodyPr/>
          <a:lstStyle/>
          <a:p>
            <a:r>
              <a:rPr lang="en-US" dirty="0"/>
              <a:t>Pressurized distribution</a:t>
            </a:r>
          </a:p>
          <a:p>
            <a:pPr lvl="1"/>
            <a:r>
              <a:rPr lang="en-US" dirty="0"/>
              <a:t>provides good application uniformity along trench length</a:t>
            </a:r>
          </a:p>
          <a:p>
            <a:pPr lvl="1"/>
            <a:r>
              <a:rPr lang="en-US" dirty="0"/>
              <a:t>operates at approximately 7 psi</a:t>
            </a:r>
          </a:p>
          <a:p>
            <a:pPr lvl="1"/>
            <a:r>
              <a:rPr lang="en-US" dirty="0"/>
              <a:t>need pump tank, pump, and controls</a:t>
            </a:r>
          </a:p>
        </p:txBody>
      </p:sp>
      <p:pic>
        <p:nvPicPr>
          <p:cNvPr id="6" name="Content Placeholder 5">
            <a:extLst>
              <a:ext uri="{FF2B5EF4-FFF2-40B4-BE49-F238E27FC236}">
                <a16:creationId xmlns:a16="http://schemas.microsoft.com/office/drawing/2014/main" id="{14F78C66-2570-EE3F-EDAE-C27FDC712AE9}"/>
              </a:ext>
            </a:extLst>
          </p:cNvPr>
          <p:cNvPicPr>
            <a:picLocks noGrp="1" noChangeAspect="1"/>
          </p:cNvPicPr>
          <p:nvPr>
            <p:ph sz="half" idx="2"/>
          </p:nvPr>
        </p:nvPicPr>
        <p:blipFill rotWithShape="1">
          <a:blip r:embed="rId3"/>
          <a:srcRect l="2231" t="10476" r="1819"/>
          <a:stretch/>
        </p:blipFill>
        <p:spPr>
          <a:xfrm>
            <a:off x="5004769" y="1692550"/>
            <a:ext cx="3682030" cy="3244576"/>
          </a:xfrm>
        </p:spPr>
      </p:pic>
    </p:spTree>
    <p:extLst>
      <p:ext uri="{BB962C8B-B14F-4D97-AF65-F5344CB8AC3E}">
        <p14:creationId xmlns:p14="http://schemas.microsoft.com/office/powerpoint/2010/main" val="18387798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A43C5-14F5-AF8A-7779-9620B8153B82}"/>
              </a:ext>
            </a:extLst>
          </p:cNvPr>
          <p:cNvSpPr>
            <a:spLocks noGrp="1"/>
          </p:cNvSpPr>
          <p:nvPr>
            <p:ph type="title"/>
          </p:nvPr>
        </p:nvSpPr>
        <p:spPr/>
        <p:txBody>
          <a:bodyPr/>
          <a:lstStyle/>
          <a:p>
            <a:r>
              <a:rPr lang="en-US" dirty="0"/>
              <a:t>Drip Distribution System</a:t>
            </a:r>
          </a:p>
        </p:txBody>
      </p:sp>
      <p:sp>
        <p:nvSpPr>
          <p:cNvPr id="3" name="Content Placeholder 2">
            <a:extLst>
              <a:ext uri="{FF2B5EF4-FFF2-40B4-BE49-F238E27FC236}">
                <a16:creationId xmlns:a16="http://schemas.microsoft.com/office/drawing/2014/main" id="{EE6B39E1-BDAB-E9E2-1F3F-4AF35D0D45A8}"/>
              </a:ext>
            </a:extLst>
          </p:cNvPr>
          <p:cNvSpPr>
            <a:spLocks noGrp="1"/>
          </p:cNvSpPr>
          <p:nvPr>
            <p:ph sz="half" idx="1"/>
          </p:nvPr>
        </p:nvSpPr>
        <p:spPr/>
        <p:txBody>
          <a:bodyPr/>
          <a:lstStyle/>
          <a:p>
            <a:r>
              <a:rPr lang="en-US" dirty="0"/>
              <a:t>Drip irrigation technology</a:t>
            </a:r>
          </a:p>
          <a:p>
            <a:pPr lvl="1"/>
            <a:r>
              <a:rPr lang="en-US" dirty="0"/>
              <a:t>slow, precise application</a:t>
            </a:r>
          </a:p>
          <a:p>
            <a:pPr lvl="1"/>
            <a:r>
              <a:rPr lang="en-US" dirty="0"/>
              <a:t>often used in less permeable soils</a:t>
            </a:r>
          </a:p>
          <a:p>
            <a:r>
              <a:rPr lang="en-US" dirty="0"/>
              <a:t>Pressurized system</a:t>
            </a:r>
          </a:p>
          <a:p>
            <a:pPr lvl="1"/>
            <a:r>
              <a:rPr lang="en-US" dirty="0"/>
              <a:t>filter, pump and controls</a:t>
            </a:r>
          </a:p>
        </p:txBody>
      </p:sp>
      <p:pic>
        <p:nvPicPr>
          <p:cNvPr id="6" name="Content Placeholder 5">
            <a:extLst>
              <a:ext uri="{FF2B5EF4-FFF2-40B4-BE49-F238E27FC236}">
                <a16:creationId xmlns:a16="http://schemas.microsoft.com/office/drawing/2014/main" id="{9ED2D385-5789-3A04-F952-E1C2E84E408F}"/>
              </a:ext>
            </a:extLst>
          </p:cNvPr>
          <p:cNvPicPr>
            <a:picLocks noGrp="1" noChangeAspect="1"/>
          </p:cNvPicPr>
          <p:nvPr>
            <p:ph sz="half" idx="2"/>
          </p:nvPr>
        </p:nvPicPr>
        <p:blipFill rotWithShape="1">
          <a:blip r:embed="rId3"/>
          <a:srcRect l="5256" t="10887" r="6021" b="7261"/>
          <a:stretch/>
        </p:blipFill>
        <p:spPr>
          <a:xfrm>
            <a:off x="5287465" y="1768441"/>
            <a:ext cx="3399334" cy="3019945"/>
          </a:xfrm>
        </p:spPr>
      </p:pic>
    </p:spTree>
    <p:extLst>
      <p:ext uri="{BB962C8B-B14F-4D97-AF65-F5344CB8AC3E}">
        <p14:creationId xmlns:p14="http://schemas.microsoft.com/office/powerpoint/2010/main" val="2969337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CA3E4-3AE1-EE84-195D-F97E78B83A0C}"/>
              </a:ext>
            </a:extLst>
          </p:cNvPr>
          <p:cNvSpPr>
            <a:spLocks noGrp="1"/>
          </p:cNvSpPr>
          <p:nvPr>
            <p:ph type="title"/>
          </p:nvPr>
        </p:nvSpPr>
        <p:spPr/>
        <p:txBody>
          <a:bodyPr/>
          <a:lstStyle/>
          <a:p>
            <a:r>
              <a:rPr lang="en-US" dirty="0"/>
              <a:t>Acknowledgement</a:t>
            </a:r>
          </a:p>
        </p:txBody>
      </p:sp>
      <p:sp>
        <p:nvSpPr>
          <p:cNvPr id="3" name="Content Placeholder 2">
            <a:extLst>
              <a:ext uri="{FF2B5EF4-FFF2-40B4-BE49-F238E27FC236}">
                <a16:creationId xmlns:a16="http://schemas.microsoft.com/office/drawing/2014/main" id="{760D5BDE-A21E-4DA9-F08B-BD7A0DBB7043}"/>
              </a:ext>
            </a:extLst>
          </p:cNvPr>
          <p:cNvSpPr>
            <a:spLocks noGrp="1"/>
          </p:cNvSpPr>
          <p:nvPr>
            <p:ph idx="1"/>
          </p:nvPr>
        </p:nvSpPr>
        <p:spPr/>
        <p:txBody>
          <a:bodyPr>
            <a:normAutofit fontScale="92500" lnSpcReduction="20000"/>
          </a:bodyPr>
          <a:lstStyle/>
          <a:p>
            <a:pPr marL="0" indent="0">
              <a:buNone/>
            </a:pPr>
            <a:r>
              <a:rPr lang="en-US" dirty="0">
                <a:sym typeface="Helvetica Neue"/>
              </a:rPr>
              <a:t>This project has been funded wholly or in part by the United States Environmental Protection Agency under an EPA Training and Technical Assistance for Wastewater Treatment Works for the Prevention, Reduction and Elimination of Pollution. </a:t>
            </a:r>
            <a:br>
              <a:rPr lang="en-US" dirty="0">
                <a:sym typeface="Helvetica Neue"/>
              </a:rPr>
            </a:br>
            <a:br>
              <a:rPr lang="en-US" dirty="0">
                <a:sym typeface="Helvetica Neue"/>
              </a:rPr>
            </a:br>
            <a:r>
              <a:rPr lang="en-US" dirty="0">
                <a:sym typeface="Helvetica Neue"/>
              </a:rPr>
              <a:t>The contents of this document do not necessarily reflect the views and policies of the USEPA, nor do they endorse trade names or recommend the use of commercial products mentioned here.</a:t>
            </a:r>
          </a:p>
          <a:p>
            <a:endParaRPr lang="en-US" dirty="0"/>
          </a:p>
        </p:txBody>
      </p:sp>
    </p:spTree>
    <p:extLst>
      <p:ext uri="{BB962C8B-B14F-4D97-AF65-F5344CB8AC3E}">
        <p14:creationId xmlns:p14="http://schemas.microsoft.com/office/powerpoint/2010/main" val="14006930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6CE5D-E6DA-4BB8-FC10-E513AAA9731C}"/>
              </a:ext>
            </a:extLst>
          </p:cNvPr>
          <p:cNvSpPr>
            <a:spLocks noGrp="1"/>
          </p:cNvSpPr>
          <p:nvPr>
            <p:ph type="title"/>
          </p:nvPr>
        </p:nvSpPr>
        <p:spPr/>
        <p:txBody>
          <a:bodyPr/>
          <a:lstStyle/>
          <a:p>
            <a:r>
              <a:rPr lang="en-US" dirty="0"/>
              <a:t>Spray Field</a:t>
            </a:r>
          </a:p>
        </p:txBody>
      </p:sp>
      <p:sp>
        <p:nvSpPr>
          <p:cNvPr id="3" name="Content Placeholder 2">
            <a:extLst>
              <a:ext uri="{FF2B5EF4-FFF2-40B4-BE49-F238E27FC236}">
                <a16:creationId xmlns:a16="http://schemas.microsoft.com/office/drawing/2014/main" id="{103732DA-22C8-2251-1299-2137A477F8D6}"/>
              </a:ext>
            </a:extLst>
          </p:cNvPr>
          <p:cNvSpPr>
            <a:spLocks noGrp="1"/>
          </p:cNvSpPr>
          <p:nvPr>
            <p:ph sz="half" idx="1"/>
          </p:nvPr>
        </p:nvSpPr>
        <p:spPr>
          <a:xfrm>
            <a:off x="457201" y="1543051"/>
            <a:ext cx="4255948" cy="3394472"/>
          </a:xfrm>
        </p:spPr>
        <p:txBody>
          <a:bodyPr>
            <a:normAutofit lnSpcReduction="10000"/>
          </a:bodyPr>
          <a:lstStyle/>
          <a:p>
            <a:r>
              <a:rPr lang="en-US" dirty="0"/>
              <a:t>Can provide excellent application uniformity</a:t>
            </a:r>
          </a:p>
          <a:p>
            <a:r>
              <a:rPr lang="en-US" dirty="0"/>
              <a:t>Because of risks</a:t>
            </a:r>
          </a:p>
          <a:p>
            <a:pPr lvl="1"/>
            <a:r>
              <a:rPr lang="en-US" dirty="0"/>
              <a:t>must be properly managed with disinfection</a:t>
            </a:r>
          </a:p>
          <a:p>
            <a:pPr lvl="1"/>
            <a:r>
              <a:rPr lang="en-US" dirty="0"/>
              <a:t>spray field should be fenced</a:t>
            </a:r>
          </a:p>
          <a:p>
            <a:pPr lvl="1"/>
            <a:r>
              <a:rPr lang="en-US" dirty="0"/>
              <a:t>spray at night</a:t>
            </a:r>
          </a:p>
        </p:txBody>
      </p:sp>
      <p:pic>
        <p:nvPicPr>
          <p:cNvPr id="6" name="Content Placeholder 5">
            <a:extLst>
              <a:ext uri="{FF2B5EF4-FFF2-40B4-BE49-F238E27FC236}">
                <a16:creationId xmlns:a16="http://schemas.microsoft.com/office/drawing/2014/main" id="{624A1251-3EF8-EB0B-0505-5ECD8D0378BD}"/>
              </a:ext>
            </a:extLst>
          </p:cNvPr>
          <p:cNvPicPr>
            <a:picLocks noGrp="1" noChangeAspect="1"/>
          </p:cNvPicPr>
          <p:nvPr>
            <p:ph sz="half" idx="2"/>
          </p:nvPr>
        </p:nvPicPr>
        <p:blipFill rotWithShape="1">
          <a:blip r:embed="rId3"/>
          <a:srcRect l="3914" t="9858" r="6411" b="1914"/>
          <a:stretch/>
        </p:blipFill>
        <p:spPr>
          <a:xfrm>
            <a:off x="5060611" y="1657763"/>
            <a:ext cx="3469136" cy="3214384"/>
          </a:xfrm>
        </p:spPr>
      </p:pic>
    </p:spTree>
    <p:extLst>
      <p:ext uri="{BB962C8B-B14F-4D97-AF65-F5344CB8AC3E}">
        <p14:creationId xmlns:p14="http://schemas.microsoft.com/office/powerpoint/2010/main" val="24356960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7CA95-97D5-6794-FDF2-40EBFAE93495}"/>
              </a:ext>
            </a:extLst>
          </p:cNvPr>
          <p:cNvSpPr>
            <a:spLocks noGrp="1"/>
          </p:cNvSpPr>
          <p:nvPr>
            <p:ph type="title"/>
          </p:nvPr>
        </p:nvSpPr>
        <p:spPr/>
        <p:txBody>
          <a:bodyPr/>
          <a:lstStyle/>
          <a:p>
            <a:r>
              <a:rPr lang="en-US" dirty="0"/>
              <a:t>Combined Treatment &amp; Dispersal</a:t>
            </a:r>
          </a:p>
        </p:txBody>
      </p:sp>
      <p:sp>
        <p:nvSpPr>
          <p:cNvPr id="5" name="Content Placeholder 4">
            <a:extLst>
              <a:ext uri="{FF2B5EF4-FFF2-40B4-BE49-F238E27FC236}">
                <a16:creationId xmlns:a16="http://schemas.microsoft.com/office/drawing/2014/main" id="{9F4F9ACE-EE0B-D98A-1EC7-2EBD46FD346C}"/>
              </a:ext>
            </a:extLst>
          </p:cNvPr>
          <p:cNvSpPr>
            <a:spLocks noGrp="1"/>
          </p:cNvSpPr>
          <p:nvPr>
            <p:ph idx="1"/>
          </p:nvPr>
        </p:nvSpPr>
        <p:spPr/>
        <p:txBody>
          <a:bodyPr>
            <a:normAutofit fontScale="92500" lnSpcReduction="20000"/>
          </a:bodyPr>
          <a:lstStyle/>
          <a:p>
            <a:r>
              <a:rPr lang="en-US" dirty="0"/>
              <a:t>In low permeability soils, </a:t>
            </a:r>
          </a:p>
          <a:p>
            <a:pPr lvl="1"/>
            <a:r>
              <a:rPr lang="en-US" dirty="0"/>
              <a:t>there is a risk that organic compounds and biosolids will clog the infiltrative surface at the bottom of the trench</a:t>
            </a:r>
          </a:p>
          <a:p>
            <a:r>
              <a:rPr lang="en-US" dirty="0"/>
              <a:t>Likewise, </a:t>
            </a:r>
          </a:p>
          <a:p>
            <a:pPr lvl="1"/>
            <a:r>
              <a:rPr lang="en-US" dirty="0"/>
              <a:t>in shallow soils, additional treatment that the soil cannot provide may be needed</a:t>
            </a:r>
          </a:p>
          <a:p>
            <a:r>
              <a:rPr lang="en-US" dirty="0"/>
              <a:t>These dispersal system modifications can provide that extra treatment</a:t>
            </a:r>
          </a:p>
        </p:txBody>
      </p:sp>
    </p:spTree>
    <p:extLst>
      <p:ext uri="{BB962C8B-B14F-4D97-AF65-F5344CB8AC3E}">
        <p14:creationId xmlns:p14="http://schemas.microsoft.com/office/powerpoint/2010/main" val="22125060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D193E-FF40-F069-F893-B7F746910BE5}"/>
              </a:ext>
            </a:extLst>
          </p:cNvPr>
          <p:cNvSpPr>
            <a:spLocks noGrp="1"/>
          </p:cNvSpPr>
          <p:nvPr>
            <p:ph type="title"/>
          </p:nvPr>
        </p:nvSpPr>
        <p:spPr/>
        <p:txBody>
          <a:bodyPr/>
          <a:lstStyle/>
          <a:p>
            <a:r>
              <a:rPr lang="en-US" dirty="0"/>
              <a:t>Sand-Lined Trenched</a:t>
            </a:r>
          </a:p>
        </p:txBody>
      </p:sp>
      <p:sp>
        <p:nvSpPr>
          <p:cNvPr id="3" name="Content Placeholder 2">
            <a:extLst>
              <a:ext uri="{FF2B5EF4-FFF2-40B4-BE49-F238E27FC236}">
                <a16:creationId xmlns:a16="http://schemas.microsoft.com/office/drawing/2014/main" id="{16C10A9E-4E6B-9C85-98C6-136B65E5AF25}"/>
              </a:ext>
            </a:extLst>
          </p:cNvPr>
          <p:cNvSpPr>
            <a:spLocks noGrp="1"/>
          </p:cNvSpPr>
          <p:nvPr>
            <p:ph sz="half" idx="1"/>
          </p:nvPr>
        </p:nvSpPr>
        <p:spPr/>
        <p:txBody>
          <a:bodyPr/>
          <a:lstStyle/>
          <a:p>
            <a:r>
              <a:rPr lang="en-US" dirty="0"/>
              <a:t>In-trench media filter</a:t>
            </a:r>
          </a:p>
          <a:p>
            <a:pPr lvl="1"/>
            <a:r>
              <a:rPr lang="en-US" dirty="0"/>
              <a:t>provides additional treatment in the trench</a:t>
            </a:r>
          </a:p>
          <a:p>
            <a:pPr lvl="1"/>
            <a:r>
              <a:rPr lang="en-US" dirty="0"/>
              <a:t>air moves through sand allowing aerobic conditions</a:t>
            </a:r>
          </a:p>
          <a:p>
            <a:pPr lvl="1"/>
            <a:r>
              <a:rPr lang="en-US" dirty="0"/>
              <a:t>attached bacteria growth on the sand</a:t>
            </a:r>
          </a:p>
        </p:txBody>
      </p:sp>
      <p:pic>
        <p:nvPicPr>
          <p:cNvPr id="6" name="Content Placeholder 5">
            <a:extLst>
              <a:ext uri="{FF2B5EF4-FFF2-40B4-BE49-F238E27FC236}">
                <a16:creationId xmlns:a16="http://schemas.microsoft.com/office/drawing/2014/main" id="{6118F359-6688-CDBC-4377-65B73DB17084}"/>
              </a:ext>
            </a:extLst>
          </p:cNvPr>
          <p:cNvPicPr>
            <a:picLocks noGrp="1" noChangeAspect="1"/>
          </p:cNvPicPr>
          <p:nvPr>
            <p:ph sz="half" idx="2"/>
          </p:nvPr>
        </p:nvPicPr>
        <p:blipFill>
          <a:blip r:embed="rId3"/>
          <a:stretch>
            <a:fillRect/>
          </a:stretch>
        </p:blipFill>
        <p:spPr>
          <a:xfrm>
            <a:off x="4888448" y="1543050"/>
            <a:ext cx="3666054" cy="3394075"/>
          </a:xfrm>
        </p:spPr>
      </p:pic>
    </p:spTree>
    <p:extLst>
      <p:ext uri="{BB962C8B-B14F-4D97-AF65-F5344CB8AC3E}">
        <p14:creationId xmlns:p14="http://schemas.microsoft.com/office/powerpoint/2010/main" val="35656194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59196-7F1C-C885-762C-111B87BD08F7}"/>
              </a:ext>
            </a:extLst>
          </p:cNvPr>
          <p:cNvSpPr>
            <a:spLocks noGrp="1"/>
          </p:cNvSpPr>
          <p:nvPr>
            <p:ph type="title"/>
          </p:nvPr>
        </p:nvSpPr>
        <p:spPr/>
        <p:txBody>
          <a:bodyPr/>
          <a:lstStyle/>
          <a:p>
            <a:r>
              <a:rPr lang="en-US" dirty="0"/>
              <a:t>Mound Systems</a:t>
            </a:r>
          </a:p>
        </p:txBody>
      </p:sp>
      <p:sp>
        <p:nvSpPr>
          <p:cNvPr id="3" name="Content Placeholder 2">
            <a:extLst>
              <a:ext uri="{FF2B5EF4-FFF2-40B4-BE49-F238E27FC236}">
                <a16:creationId xmlns:a16="http://schemas.microsoft.com/office/drawing/2014/main" id="{8F182CF8-A709-8C0D-850A-B185F7FF175F}"/>
              </a:ext>
            </a:extLst>
          </p:cNvPr>
          <p:cNvSpPr>
            <a:spLocks noGrp="1"/>
          </p:cNvSpPr>
          <p:nvPr>
            <p:ph sz="half" idx="1"/>
          </p:nvPr>
        </p:nvSpPr>
        <p:spPr/>
        <p:txBody>
          <a:bodyPr>
            <a:normAutofit fontScale="92500" lnSpcReduction="10000"/>
          </a:bodyPr>
          <a:lstStyle/>
          <a:p>
            <a:r>
              <a:rPr lang="en-US" dirty="0"/>
              <a:t>Provides treatment by trickling effluent through media</a:t>
            </a:r>
          </a:p>
          <a:p>
            <a:pPr lvl="1"/>
            <a:r>
              <a:rPr lang="en-US" dirty="0"/>
              <a:t>water clarification</a:t>
            </a:r>
          </a:p>
          <a:p>
            <a:pPr lvl="1"/>
            <a:r>
              <a:rPr lang="en-US" dirty="0"/>
              <a:t>organic removal</a:t>
            </a:r>
          </a:p>
          <a:p>
            <a:pPr lvl="1"/>
            <a:r>
              <a:rPr lang="en-US" dirty="0"/>
              <a:t>limits potential for soil clogging</a:t>
            </a:r>
          </a:p>
          <a:p>
            <a:r>
              <a:rPr lang="en-US" dirty="0"/>
              <a:t>Used at sites with shallow soils</a:t>
            </a:r>
          </a:p>
        </p:txBody>
      </p:sp>
      <p:pic>
        <p:nvPicPr>
          <p:cNvPr id="6" name="Content Placeholder 5">
            <a:extLst>
              <a:ext uri="{FF2B5EF4-FFF2-40B4-BE49-F238E27FC236}">
                <a16:creationId xmlns:a16="http://schemas.microsoft.com/office/drawing/2014/main" id="{39D63304-6B08-9B70-A222-591E1848D2F3}"/>
              </a:ext>
            </a:extLst>
          </p:cNvPr>
          <p:cNvPicPr>
            <a:picLocks noGrp="1" noChangeAspect="1"/>
          </p:cNvPicPr>
          <p:nvPr>
            <p:ph sz="half" idx="2"/>
          </p:nvPr>
        </p:nvPicPr>
        <p:blipFill>
          <a:blip r:embed="rId3"/>
          <a:stretch>
            <a:fillRect/>
          </a:stretch>
        </p:blipFill>
        <p:spPr>
          <a:xfrm>
            <a:off x="4765300" y="1543050"/>
            <a:ext cx="3912350" cy="3394075"/>
          </a:xfrm>
        </p:spPr>
      </p:pic>
    </p:spTree>
    <p:extLst>
      <p:ext uri="{BB962C8B-B14F-4D97-AF65-F5344CB8AC3E}">
        <p14:creationId xmlns:p14="http://schemas.microsoft.com/office/powerpoint/2010/main" val="37109395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CD9F5-4A30-DC9C-364A-4467A40A34BF}"/>
              </a:ext>
            </a:extLst>
          </p:cNvPr>
          <p:cNvSpPr>
            <a:spLocks noGrp="1"/>
          </p:cNvSpPr>
          <p:nvPr>
            <p:ph type="title"/>
          </p:nvPr>
        </p:nvSpPr>
        <p:spPr/>
        <p:txBody>
          <a:bodyPr/>
          <a:lstStyle/>
          <a:p>
            <a:r>
              <a:rPr lang="en-US" dirty="0"/>
              <a:t>Non-Soil Based Dispersal/Disposal</a:t>
            </a:r>
          </a:p>
        </p:txBody>
      </p:sp>
      <p:sp>
        <p:nvSpPr>
          <p:cNvPr id="3" name="Content Placeholder 2">
            <a:extLst>
              <a:ext uri="{FF2B5EF4-FFF2-40B4-BE49-F238E27FC236}">
                <a16:creationId xmlns:a16="http://schemas.microsoft.com/office/drawing/2014/main" id="{F17C647C-9AAD-AE21-48E8-75681B823C52}"/>
              </a:ext>
            </a:extLst>
          </p:cNvPr>
          <p:cNvSpPr>
            <a:spLocks noGrp="1"/>
          </p:cNvSpPr>
          <p:nvPr>
            <p:ph idx="1"/>
          </p:nvPr>
        </p:nvSpPr>
        <p:spPr/>
        <p:txBody>
          <a:bodyPr/>
          <a:lstStyle/>
          <a:p>
            <a:r>
              <a:rPr lang="en-US" dirty="0"/>
              <a:t>In locations where conditions allow, there are other means of returning effluent back into the water cycle</a:t>
            </a:r>
          </a:p>
          <a:p>
            <a:pPr lvl="1"/>
            <a:r>
              <a:rPr lang="en-US" dirty="0"/>
              <a:t>evapotranspiration beds</a:t>
            </a:r>
          </a:p>
          <a:p>
            <a:pPr lvl="1"/>
            <a:r>
              <a:rPr lang="en-US" dirty="0"/>
              <a:t>lagoons</a:t>
            </a:r>
          </a:p>
          <a:p>
            <a:pPr lvl="1"/>
            <a:r>
              <a:rPr lang="en-US" dirty="0"/>
              <a:t>direct discharge</a:t>
            </a:r>
          </a:p>
        </p:txBody>
      </p:sp>
    </p:spTree>
    <p:extLst>
      <p:ext uri="{BB962C8B-B14F-4D97-AF65-F5344CB8AC3E}">
        <p14:creationId xmlns:p14="http://schemas.microsoft.com/office/powerpoint/2010/main" val="20608852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8484B8-7EA6-0C52-7680-E734ED0AB463}"/>
              </a:ext>
            </a:extLst>
          </p:cNvPr>
          <p:cNvSpPr>
            <a:spLocks noGrp="1"/>
          </p:cNvSpPr>
          <p:nvPr>
            <p:ph type="title"/>
          </p:nvPr>
        </p:nvSpPr>
        <p:spPr/>
        <p:txBody>
          <a:bodyPr/>
          <a:lstStyle/>
          <a:p>
            <a:r>
              <a:rPr lang="en-US" dirty="0"/>
              <a:t>Lagoon System</a:t>
            </a:r>
          </a:p>
        </p:txBody>
      </p:sp>
      <p:sp>
        <p:nvSpPr>
          <p:cNvPr id="5" name="Content Placeholder 4">
            <a:extLst>
              <a:ext uri="{FF2B5EF4-FFF2-40B4-BE49-F238E27FC236}">
                <a16:creationId xmlns:a16="http://schemas.microsoft.com/office/drawing/2014/main" id="{8D0E6FA9-D413-154E-64F5-668A54BC0696}"/>
              </a:ext>
            </a:extLst>
          </p:cNvPr>
          <p:cNvSpPr>
            <a:spLocks noGrp="1"/>
          </p:cNvSpPr>
          <p:nvPr>
            <p:ph sz="half" idx="1"/>
          </p:nvPr>
        </p:nvSpPr>
        <p:spPr>
          <a:xfrm>
            <a:off x="457201" y="1543051"/>
            <a:ext cx="4247422" cy="3394472"/>
          </a:xfrm>
        </p:spPr>
        <p:txBody>
          <a:bodyPr>
            <a:normAutofit lnSpcReduction="10000"/>
          </a:bodyPr>
          <a:lstStyle/>
          <a:p>
            <a:r>
              <a:rPr lang="en-US" dirty="0"/>
              <a:t>Provides Treatment</a:t>
            </a:r>
          </a:p>
          <a:p>
            <a:pPr lvl="1"/>
            <a:r>
              <a:rPr lang="en-US" dirty="0"/>
              <a:t>aerobic near water surface</a:t>
            </a:r>
          </a:p>
          <a:p>
            <a:pPr lvl="1"/>
            <a:r>
              <a:rPr lang="en-US" dirty="0"/>
              <a:t>anaerobic in deeper water</a:t>
            </a:r>
          </a:p>
          <a:p>
            <a:r>
              <a:rPr lang="en-US" dirty="0"/>
              <a:t>Holds effluent during dry season</a:t>
            </a:r>
          </a:p>
          <a:p>
            <a:pPr lvl="1"/>
            <a:r>
              <a:rPr lang="en-US" dirty="0"/>
              <a:t>discharges during wet season when dilution water is available</a:t>
            </a:r>
          </a:p>
        </p:txBody>
      </p:sp>
      <p:pic>
        <p:nvPicPr>
          <p:cNvPr id="8" name="Content Placeholder 7">
            <a:extLst>
              <a:ext uri="{FF2B5EF4-FFF2-40B4-BE49-F238E27FC236}">
                <a16:creationId xmlns:a16="http://schemas.microsoft.com/office/drawing/2014/main" id="{6AA1961C-6DD9-EB34-87DA-EBC6FE1E31CA}"/>
              </a:ext>
            </a:extLst>
          </p:cNvPr>
          <p:cNvPicPr>
            <a:picLocks noGrp="1" noChangeAspect="1"/>
          </p:cNvPicPr>
          <p:nvPr>
            <p:ph sz="half" idx="2"/>
          </p:nvPr>
        </p:nvPicPr>
        <p:blipFill>
          <a:blip r:embed="rId3"/>
          <a:stretch>
            <a:fillRect/>
          </a:stretch>
        </p:blipFill>
        <p:spPr>
          <a:xfrm>
            <a:off x="4953461" y="1733200"/>
            <a:ext cx="4038600" cy="3014174"/>
          </a:xfrm>
        </p:spPr>
      </p:pic>
    </p:spTree>
    <p:extLst>
      <p:ext uri="{BB962C8B-B14F-4D97-AF65-F5344CB8AC3E}">
        <p14:creationId xmlns:p14="http://schemas.microsoft.com/office/powerpoint/2010/main" val="21134002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BE6A4-CB44-4385-9BB7-F30106827DDC}"/>
              </a:ext>
            </a:extLst>
          </p:cNvPr>
          <p:cNvSpPr>
            <a:spLocks noGrp="1"/>
          </p:cNvSpPr>
          <p:nvPr>
            <p:ph type="title"/>
          </p:nvPr>
        </p:nvSpPr>
        <p:spPr/>
        <p:txBody>
          <a:bodyPr/>
          <a:lstStyle/>
          <a:p>
            <a:r>
              <a:rPr lang="en-US" dirty="0"/>
              <a:t>Evapotranspiration Beds (ET)</a:t>
            </a:r>
          </a:p>
        </p:txBody>
      </p:sp>
      <p:sp>
        <p:nvSpPr>
          <p:cNvPr id="3" name="Content Placeholder 2">
            <a:extLst>
              <a:ext uri="{FF2B5EF4-FFF2-40B4-BE49-F238E27FC236}">
                <a16:creationId xmlns:a16="http://schemas.microsoft.com/office/drawing/2014/main" id="{77EB40DD-00DE-6926-58E7-3CBBD59BE90E}"/>
              </a:ext>
            </a:extLst>
          </p:cNvPr>
          <p:cNvSpPr>
            <a:spLocks noGrp="1"/>
          </p:cNvSpPr>
          <p:nvPr>
            <p:ph sz="half" idx="1"/>
          </p:nvPr>
        </p:nvSpPr>
        <p:spPr/>
        <p:txBody>
          <a:bodyPr>
            <a:normAutofit fontScale="92500" lnSpcReduction="10000"/>
          </a:bodyPr>
          <a:lstStyle/>
          <a:p>
            <a:r>
              <a:rPr lang="en-US" dirty="0"/>
              <a:t>Water goes into the gas phase</a:t>
            </a:r>
          </a:p>
          <a:p>
            <a:pPr lvl="1"/>
            <a:r>
              <a:rPr lang="en-US" dirty="0"/>
              <a:t>through plants</a:t>
            </a:r>
          </a:p>
          <a:p>
            <a:pPr lvl="2"/>
            <a:r>
              <a:rPr lang="en-US" dirty="0"/>
              <a:t>transpiration</a:t>
            </a:r>
          </a:p>
          <a:p>
            <a:pPr lvl="1"/>
            <a:r>
              <a:rPr lang="en-US" dirty="0"/>
              <a:t>from liquid water</a:t>
            </a:r>
          </a:p>
          <a:p>
            <a:pPr lvl="2"/>
            <a:r>
              <a:rPr lang="en-US" dirty="0"/>
              <a:t>evaporation</a:t>
            </a:r>
          </a:p>
          <a:p>
            <a:r>
              <a:rPr lang="en-US" dirty="0"/>
              <a:t>Dry climates only</a:t>
            </a:r>
          </a:p>
          <a:p>
            <a:pPr lvl="1"/>
            <a:r>
              <a:rPr lang="en-US" dirty="0"/>
              <a:t>ET must be much greater than precipitation</a:t>
            </a:r>
          </a:p>
        </p:txBody>
      </p:sp>
      <p:pic>
        <p:nvPicPr>
          <p:cNvPr id="12" name="Content Placeholder 11">
            <a:extLst>
              <a:ext uri="{FF2B5EF4-FFF2-40B4-BE49-F238E27FC236}">
                <a16:creationId xmlns:a16="http://schemas.microsoft.com/office/drawing/2014/main" id="{1D9C6ABF-AAB9-8292-C02E-FD55BFEA92B5}"/>
              </a:ext>
            </a:extLst>
          </p:cNvPr>
          <p:cNvPicPr>
            <a:picLocks noGrp="1" noChangeAspect="1"/>
          </p:cNvPicPr>
          <p:nvPr>
            <p:ph sz="half" idx="2"/>
          </p:nvPr>
        </p:nvPicPr>
        <p:blipFill>
          <a:blip r:embed="rId3"/>
          <a:stretch>
            <a:fillRect/>
          </a:stretch>
        </p:blipFill>
        <p:spPr>
          <a:xfrm>
            <a:off x="4702175" y="1737528"/>
            <a:ext cx="4038600" cy="3005119"/>
          </a:xfrm>
        </p:spPr>
      </p:pic>
    </p:spTree>
    <p:extLst>
      <p:ext uri="{BB962C8B-B14F-4D97-AF65-F5344CB8AC3E}">
        <p14:creationId xmlns:p14="http://schemas.microsoft.com/office/powerpoint/2010/main" val="18220161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73BEC-69E1-DF0B-4DEC-F3A2E831EED9}"/>
              </a:ext>
            </a:extLst>
          </p:cNvPr>
          <p:cNvSpPr>
            <a:spLocks noGrp="1"/>
          </p:cNvSpPr>
          <p:nvPr>
            <p:ph type="title"/>
          </p:nvPr>
        </p:nvSpPr>
        <p:spPr/>
        <p:txBody>
          <a:bodyPr/>
          <a:lstStyle/>
          <a:p>
            <a:r>
              <a:rPr lang="en-US" dirty="0"/>
              <a:t>Direct Discharge</a:t>
            </a:r>
          </a:p>
        </p:txBody>
      </p:sp>
      <p:sp>
        <p:nvSpPr>
          <p:cNvPr id="5" name="Content Placeholder 4">
            <a:extLst>
              <a:ext uri="{FF2B5EF4-FFF2-40B4-BE49-F238E27FC236}">
                <a16:creationId xmlns:a16="http://schemas.microsoft.com/office/drawing/2014/main" id="{97973CE2-2895-0827-664F-A01364EE09EC}"/>
              </a:ext>
            </a:extLst>
          </p:cNvPr>
          <p:cNvSpPr>
            <a:spLocks noGrp="1"/>
          </p:cNvSpPr>
          <p:nvPr>
            <p:ph idx="1"/>
          </p:nvPr>
        </p:nvSpPr>
        <p:spPr/>
        <p:txBody>
          <a:bodyPr/>
          <a:lstStyle/>
          <a:p>
            <a:r>
              <a:rPr lang="en-US" dirty="0"/>
              <a:t>Effluent is discharged in a surface water</a:t>
            </a:r>
          </a:p>
          <a:p>
            <a:r>
              <a:rPr lang="en-US" dirty="0"/>
              <a:t>Very few OWTS are allowed to direct discharge</a:t>
            </a:r>
          </a:p>
          <a:p>
            <a:pPr lvl="1"/>
            <a:r>
              <a:rPr lang="en-US" dirty="0"/>
              <a:t>requires extensive regulatory permitting</a:t>
            </a:r>
          </a:p>
          <a:p>
            <a:pPr lvl="2"/>
            <a:r>
              <a:rPr lang="en-US" dirty="0"/>
              <a:t>National Pollutant Discharge Elimination System (NPDES) permit</a:t>
            </a:r>
          </a:p>
          <a:p>
            <a:pPr lvl="1"/>
            <a:r>
              <a:rPr lang="en-US" dirty="0"/>
              <a:t>requires extensive treatment before discharge</a:t>
            </a:r>
          </a:p>
          <a:p>
            <a:pPr lvl="2"/>
            <a:r>
              <a:rPr lang="en-US" dirty="0"/>
              <a:t>samples must be taken to ensure permit compliance</a:t>
            </a:r>
          </a:p>
        </p:txBody>
      </p:sp>
    </p:spTree>
    <p:extLst>
      <p:ext uri="{BB962C8B-B14F-4D97-AF65-F5344CB8AC3E}">
        <p14:creationId xmlns:p14="http://schemas.microsoft.com/office/powerpoint/2010/main" val="13436931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3D8DA-FD5F-F4F6-FD5C-225DAD1F2F8C}"/>
              </a:ext>
            </a:extLst>
          </p:cNvPr>
          <p:cNvSpPr>
            <a:spLocks noGrp="1"/>
          </p:cNvSpPr>
          <p:nvPr>
            <p:ph type="title"/>
          </p:nvPr>
        </p:nvSpPr>
        <p:spPr/>
        <p:txBody>
          <a:bodyPr/>
          <a:lstStyle/>
          <a:p>
            <a:r>
              <a:rPr lang="en-US" dirty="0"/>
              <a:t>Wrap-Up</a:t>
            </a:r>
          </a:p>
        </p:txBody>
      </p:sp>
      <p:sp>
        <p:nvSpPr>
          <p:cNvPr id="3" name="Content Placeholder 2">
            <a:extLst>
              <a:ext uri="{FF2B5EF4-FFF2-40B4-BE49-F238E27FC236}">
                <a16:creationId xmlns:a16="http://schemas.microsoft.com/office/drawing/2014/main" id="{04A183D5-A21E-92F7-3613-F14A84339119}"/>
              </a:ext>
            </a:extLst>
          </p:cNvPr>
          <p:cNvSpPr>
            <a:spLocks noGrp="1"/>
          </p:cNvSpPr>
          <p:nvPr>
            <p:ph idx="1"/>
          </p:nvPr>
        </p:nvSpPr>
        <p:spPr/>
        <p:txBody>
          <a:bodyPr/>
          <a:lstStyle/>
          <a:p>
            <a:r>
              <a:rPr lang="en-US" dirty="0"/>
              <a:t>We have reviewed how onsite wastewater treatment systems operate</a:t>
            </a:r>
          </a:p>
          <a:p>
            <a:pPr lvl="1"/>
            <a:r>
              <a:rPr lang="en-US" dirty="0"/>
              <a:t>collection, pretreatment, final treatment</a:t>
            </a:r>
          </a:p>
          <a:p>
            <a:r>
              <a:rPr lang="en-US" dirty="0"/>
              <a:t>And, we evaluated the various methods used to disperse effluent into the soil</a:t>
            </a:r>
          </a:p>
          <a:p>
            <a:pPr lvl="1"/>
            <a:r>
              <a:rPr lang="en-US" dirty="0"/>
              <a:t>and how these methods allow for different climates and soil conditions</a:t>
            </a:r>
          </a:p>
        </p:txBody>
      </p:sp>
    </p:spTree>
    <p:extLst>
      <p:ext uri="{BB962C8B-B14F-4D97-AF65-F5344CB8AC3E}">
        <p14:creationId xmlns:p14="http://schemas.microsoft.com/office/powerpoint/2010/main" val="35975768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subTitle" idx="1"/>
          </p:nvPr>
        </p:nvSpPr>
        <p:spPr>
          <a:xfrm>
            <a:off x="2382731" y="2344321"/>
            <a:ext cx="6118333" cy="1459862"/>
          </a:xfrm>
        </p:spPr>
        <p:txBody>
          <a:bodyPr>
            <a:noAutofit/>
          </a:bodyPr>
          <a:lstStyle/>
          <a:p>
            <a:pPr marL="0" indent="0">
              <a:buNone/>
              <a:defRPr/>
            </a:pPr>
            <a:r>
              <a:rPr lang="en-US" sz="3200" b="1" dirty="0"/>
              <a:t>Basics of Onsite Wastewater Treatment</a:t>
            </a:r>
            <a:endParaRPr lang="en-US" sz="2000" b="1" cap="all" dirty="0">
              <a:latin typeface="Helvetica" panose="020B0604020202020204" pitchFamily="34" charset="0"/>
              <a:cs typeface="Helvetica" panose="020B0604020202020204" pitchFamily="34" charset="0"/>
            </a:endParaRPr>
          </a:p>
          <a:p>
            <a:pPr marL="0" indent="0">
              <a:buNone/>
              <a:defRPr/>
            </a:pPr>
            <a:endParaRPr lang="en-US" sz="2000" b="1" cap="all" dirty="0">
              <a:latin typeface="Helvetica" panose="020B0604020202020204" pitchFamily="34" charset="0"/>
              <a:cs typeface="Helvetica" panose="020B0604020202020204" pitchFamily="34" charset="0"/>
            </a:endParaRPr>
          </a:p>
        </p:txBody>
      </p:sp>
      <p:sp>
        <p:nvSpPr>
          <p:cNvPr id="4" name="Title 3">
            <a:extLst>
              <a:ext uri="{FF2B5EF4-FFF2-40B4-BE49-F238E27FC236}">
                <a16:creationId xmlns:a16="http://schemas.microsoft.com/office/drawing/2014/main" id="{BF3F971E-7B0A-40E3-AA52-A3E6A3D8D520}"/>
              </a:ext>
            </a:extLst>
          </p:cNvPr>
          <p:cNvSpPr>
            <a:spLocks noGrp="1"/>
          </p:cNvSpPr>
          <p:nvPr>
            <p:ph type="title" idx="4294967295"/>
          </p:nvPr>
        </p:nvSpPr>
        <p:spPr>
          <a:xfrm>
            <a:off x="2800350" y="1272382"/>
            <a:ext cx="5509419" cy="763587"/>
          </a:xfrm>
        </p:spPr>
        <p:txBody>
          <a:bodyPr/>
          <a:lstStyle/>
          <a:p>
            <a:r>
              <a:rPr lang="en-US" dirty="0"/>
              <a:t>Questions</a:t>
            </a:r>
            <a:endParaRPr lang="en-US" dirty="0">
              <a:solidFill>
                <a:schemeClr val="bg1"/>
              </a:solidFill>
            </a:endParaRPr>
          </a:p>
        </p:txBody>
      </p:sp>
      <p:pic>
        <p:nvPicPr>
          <p:cNvPr id="3" name="Picture 2" descr="A house next to a body of water">
            <a:extLst>
              <a:ext uri="{FF2B5EF4-FFF2-40B4-BE49-F238E27FC236}">
                <a16:creationId xmlns:a16="http://schemas.microsoft.com/office/drawing/2014/main" id="{98237339-AD4C-9441-00A8-2401155380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570836"/>
            <a:ext cx="2170374" cy="1220835"/>
          </a:xfrm>
          <a:prstGeom prst="rect">
            <a:avLst/>
          </a:prstGeom>
        </p:spPr>
      </p:pic>
    </p:spTree>
    <p:custDataLst>
      <p:tags r:id="rId1"/>
    </p:custDataLst>
    <p:extLst>
      <p:ext uri="{BB962C8B-B14F-4D97-AF65-F5344CB8AC3E}">
        <p14:creationId xmlns:p14="http://schemas.microsoft.com/office/powerpoint/2010/main" val="3990135456"/>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D6E691-9874-7DE2-FDCB-42540533EE71}"/>
              </a:ext>
            </a:extLst>
          </p:cNvPr>
          <p:cNvSpPr>
            <a:spLocks noGrp="1"/>
          </p:cNvSpPr>
          <p:nvPr>
            <p:ph type="ctrTitle"/>
          </p:nvPr>
        </p:nvSpPr>
        <p:spPr/>
        <p:txBody>
          <a:bodyPr/>
          <a:lstStyle/>
          <a:p>
            <a:r>
              <a:rPr lang="en-US" dirty="0"/>
              <a:t>Pre-Test</a:t>
            </a:r>
          </a:p>
        </p:txBody>
      </p:sp>
      <p:sp>
        <p:nvSpPr>
          <p:cNvPr id="5" name="Subtitle 4">
            <a:extLst>
              <a:ext uri="{FF2B5EF4-FFF2-40B4-BE49-F238E27FC236}">
                <a16:creationId xmlns:a16="http://schemas.microsoft.com/office/drawing/2014/main" id="{F3E10569-181F-3A5D-388E-A6EECA105F02}"/>
              </a:ext>
            </a:extLst>
          </p:cNvPr>
          <p:cNvSpPr>
            <a:spLocks noGrp="1"/>
          </p:cNvSpPr>
          <p:nvPr>
            <p:ph type="subTitle" idx="1"/>
          </p:nvPr>
        </p:nvSpPr>
        <p:spPr/>
        <p:txBody>
          <a:bodyPr/>
          <a:lstStyle/>
          <a:p>
            <a:r>
              <a:rPr lang="en-US" dirty="0"/>
              <a:t>Question and Answer Cards</a:t>
            </a:r>
          </a:p>
        </p:txBody>
      </p:sp>
    </p:spTree>
    <p:extLst>
      <p:ext uri="{BB962C8B-B14F-4D97-AF65-F5344CB8AC3E}">
        <p14:creationId xmlns:p14="http://schemas.microsoft.com/office/powerpoint/2010/main" val="10075579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90FDDA4-03BE-A6DD-28FA-FAE46A9F4055}"/>
              </a:ext>
            </a:extLst>
          </p:cNvPr>
          <p:cNvSpPr>
            <a:spLocks noGrp="1"/>
          </p:cNvSpPr>
          <p:nvPr>
            <p:ph type="ctrTitle"/>
          </p:nvPr>
        </p:nvSpPr>
        <p:spPr>
          <a:xfrm>
            <a:off x="2444761" y="3187444"/>
            <a:ext cx="3970788" cy="840658"/>
          </a:xfrm>
        </p:spPr>
        <p:txBody>
          <a:bodyPr>
            <a:normAutofit/>
          </a:bodyPr>
          <a:lstStyle/>
          <a:p>
            <a:r>
              <a:rPr lang="en-US" sz="4400" dirty="0"/>
              <a:t>Module 1</a:t>
            </a:r>
          </a:p>
        </p:txBody>
      </p:sp>
      <p:sp>
        <p:nvSpPr>
          <p:cNvPr id="2" name="Text Placeholder 1">
            <a:extLst>
              <a:ext uri="{FF2B5EF4-FFF2-40B4-BE49-F238E27FC236}">
                <a16:creationId xmlns:a16="http://schemas.microsoft.com/office/drawing/2014/main" id="{6B356484-F0BC-4B20-86F5-6BAEEA39181B}"/>
              </a:ext>
            </a:extLst>
          </p:cNvPr>
          <p:cNvSpPr>
            <a:spLocks noGrp="1"/>
          </p:cNvSpPr>
          <p:nvPr>
            <p:ph type="subTitle" idx="1"/>
          </p:nvPr>
        </p:nvSpPr>
        <p:spPr>
          <a:xfrm>
            <a:off x="0" y="3796172"/>
            <a:ext cx="9144000" cy="685791"/>
          </a:xfrm>
        </p:spPr>
        <p:txBody>
          <a:bodyPr>
            <a:noAutofit/>
          </a:bodyPr>
          <a:lstStyle/>
          <a:p>
            <a:r>
              <a:rPr lang="en-US" sz="4000" dirty="0"/>
              <a:t>Overview of Onsite Wastewater </a:t>
            </a:r>
          </a:p>
          <a:p>
            <a:r>
              <a:rPr lang="en-US" sz="4000" dirty="0"/>
              <a:t>Treatment Systems</a:t>
            </a:r>
          </a:p>
        </p:txBody>
      </p:sp>
      <p:pic>
        <p:nvPicPr>
          <p:cNvPr id="4" name="Picture 3" descr="MAP logo">
            <a:extLst>
              <a:ext uri="{FF2B5EF4-FFF2-40B4-BE49-F238E27FC236}">
                <a16:creationId xmlns:a16="http://schemas.microsoft.com/office/drawing/2014/main" id="{A0CF311D-03BC-4CAC-B37E-451F271A6A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9998" y="174762"/>
            <a:ext cx="2104057" cy="980705"/>
          </a:xfrm>
          <a:prstGeom prst="rect">
            <a:avLst/>
          </a:prstGeom>
        </p:spPr>
      </p:pic>
      <p:pic>
        <p:nvPicPr>
          <p:cNvPr id="5" name="Picture 4">
            <a:extLst>
              <a:ext uri="{FF2B5EF4-FFF2-40B4-BE49-F238E27FC236}">
                <a16:creationId xmlns:a16="http://schemas.microsoft.com/office/drawing/2014/main" id="{4A44123D-A162-44EA-9CBF-34D262BCDBE3}"/>
              </a:ext>
            </a:extLst>
          </p:cNvPr>
          <p:cNvPicPr>
            <a:picLocks noChangeAspect="1" noChangeArrowheads="1"/>
          </p:cNvPicPr>
          <p:nvPr/>
        </p:nvPicPr>
        <p:blipFill>
          <a:blip r:embed="rId5"/>
          <a:srcRect/>
          <a:stretch>
            <a:fillRect/>
          </a:stretch>
        </p:blipFill>
        <p:spPr bwMode="auto">
          <a:xfrm>
            <a:off x="9429998" y="1249409"/>
            <a:ext cx="1195712" cy="414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drawing of a face&#10;&#10;Description generated with high confidence">
            <a:extLst>
              <a:ext uri="{FF2B5EF4-FFF2-40B4-BE49-F238E27FC236}">
                <a16:creationId xmlns:a16="http://schemas.microsoft.com/office/drawing/2014/main" id="{8C1799A9-68B1-415F-8CE8-A292EC195E27}"/>
              </a:ext>
            </a:extLst>
          </p:cNvPr>
          <p:cNvPicPr>
            <a:picLocks noChangeAspect="1"/>
          </p:cNvPicPr>
          <p:nvPr/>
        </p:nvPicPr>
        <p:blipFill>
          <a:blip r:embed="rId6"/>
          <a:stretch>
            <a:fillRect/>
          </a:stretch>
        </p:blipFill>
        <p:spPr>
          <a:xfrm>
            <a:off x="9429998" y="1994765"/>
            <a:ext cx="1279379" cy="509867"/>
          </a:xfrm>
          <a:prstGeom prst="rect">
            <a:avLst/>
          </a:prstGeom>
        </p:spPr>
      </p:pic>
      <p:pic>
        <p:nvPicPr>
          <p:cNvPr id="7" name="Picture 6" descr="A close up of a logo&#10;&#10;Description generated with very high confidence">
            <a:extLst>
              <a:ext uri="{FF2B5EF4-FFF2-40B4-BE49-F238E27FC236}">
                <a16:creationId xmlns:a16="http://schemas.microsoft.com/office/drawing/2014/main" id="{231ED47E-DABE-4BFC-A41A-AAB1982E020A}"/>
              </a:ext>
            </a:extLst>
          </p:cNvPr>
          <p:cNvPicPr>
            <a:picLocks noChangeAspect="1"/>
          </p:cNvPicPr>
          <p:nvPr/>
        </p:nvPicPr>
        <p:blipFill>
          <a:blip r:embed="rId7"/>
          <a:stretch>
            <a:fillRect/>
          </a:stretch>
        </p:blipFill>
        <p:spPr>
          <a:xfrm>
            <a:off x="9429998" y="2638867"/>
            <a:ext cx="1526235" cy="611534"/>
          </a:xfrm>
          <a:prstGeom prst="rect">
            <a:avLst/>
          </a:prstGeom>
        </p:spPr>
      </p:pic>
      <p:pic>
        <p:nvPicPr>
          <p:cNvPr id="8" name="Picture 7" descr="A close up of a sign&#10;&#10;Description automatically generated">
            <a:extLst>
              <a:ext uri="{FF2B5EF4-FFF2-40B4-BE49-F238E27FC236}">
                <a16:creationId xmlns:a16="http://schemas.microsoft.com/office/drawing/2014/main" id="{CD249B71-9106-4030-8E21-25B9B251F1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29998" y="3542148"/>
            <a:ext cx="2457450" cy="596920"/>
          </a:xfrm>
          <a:prstGeom prst="rect">
            <a:avLst/>
          </a:prstGeom>
        </p:spPr>
      </p:pic>
      <p:pic>
        <p:nvPicPr>
          <p:cNvPr id="9" name="Picture 8" descr="A picture containing building, drawing&#10;&#10;Description automatically generated">
            <a:extLst>
              <a:ext uri="{FF2B5EF4-FFF2-40B4-BE49-F238E27FC236}">
                <a16:creationId xmlns:a16="http://schemas.microsoft.com/office/drawing/2014/main" id="{8C42148B-D656-4DA1-8A6E-7B45DE4FE2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29998" y="4370998"/>
            <a:ext cx="1475305" cy="772502"/>
          </a:xfrm>
          <a:prstGeom prst="rect">
            <a:avLst/>
          </a:prstGeom>
        </p:spPr>
      </p:pic>
    </p:spTree>
    <p:custDataLst>
      <p:tags r:id="rId1"/>
    </p:custDataLst>
    <p:extLst>
      <p:ext uri="{BB962C8B-B14F-4D97-AF65-F5344CB8AC3E}">
        <p14:creationId xmlns:p14="http://schemas.microsoft.com/office/powerpoint/2010/main" val="2352003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Learning Objectives</a:t>
            </a:r>
          </a:p>
        </p:txBody>
      </p:sp>
      <p:sp>
        <p:nvSpPr>
          <p:cNvPr id="5" name="Content Placeholder 4"/>
          <p:cNvSpPr>
            <a:spLocks noGrp="1"/>
          </p:cNvSpPr>
          <p:nvPr>
            <p:ph type="body" sz="quarter" idx="10"/>
          </p:nvPr>
        </p:nvSpPr>
        <p:spPr>
          <a:xfrm>
            <a:off x="1246222" y="1376446"/>
            <a:ext cx="7008017" cy="1903810"/>
          </a:xfrm>
        </p:spPr>
        <p:txBody>
          <a:bodyPr>
            <a:normAutofit fontScale="92500" lnSpcReduction="10000"/>
          </a:bodyPr>
          <a:lstStyle/>
          <a:p>
            <a:pPr marL="514350" indent="-514350">
              <a:buFont typeface="+mj-lt"/>
              <a:buAutoNum type="arabicPeriod"/>
            </a:pPr>
            <a:r>
              <a:rPr lang="en-US" dirty="0">
                <a:solidFill>
                  <a:schemeClr val="bg1"/>
                </a:solidFill>
              </a:rPr>
              <a:t>To understand the function of an onsite wastewater treatment system</a:t>
            </a:r>
          </a:p>
          <a:p>
            <a:pPr marL="514350" indent="-514350">
              <a:buFont typeface="+mj-lt"/>
              <a:buAutoNum type="arabicPeriod"/>
            </a:pPr>
            <a:r>
              <a:rPr lang="en-US" dirty="0">
                <a:solidFill>
                  <a:schemeClr val="bg1"/>
                </a:solidFill>
              </a:rPr>
              <a:t>Gain knowledge about various types of treatment and dispersal methods</a:t>
            </a:r>
          </a:p>
        </p:txBody>
      </p:sp>
    </p:spTree>
    <p:extLst>
      <p:ext uri="{BB962C8B-B14F-4D97-AF65-F5344CB8AC3E}">
        <p14:creationId xmlns:p14="http://schemas.microsoft.com/office/powerpoint/2010/main" val="1101633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DB47C4-B2B5-9F8C-AA94-1AA0D35B4E23}"/>
              </a:ext>
            </a:extLst>
          </p:cNvPr>
          <p:cNvSpPr>
            <a:spLocks noGrp="1"/>
          </p:cNvSpPr>
          <p:nvPr>
            <p:ph type="title"/>
          </p:nvPr>
        </p:nvSpPr>
        <p:spPr>
          <a:xfrm>
            <a:off x="238126" y="1114425"/>
            <a:ext cx="8229600" cy="857250"/>
          </a:xfrm>
        </p:spPr>
        <p:txBody>
          <a:bodyPr>
            <a:normAutofit fontScale="90000"/>
          </a:bodyPr>
          <a:lstStyle/>
          <a:p>
            <a:r>
              <a:rPr lang="en-US" dirty="0"/>
              <a:t>Onsite Wastewater Treatment System (OWTS)</a:t>
            </a:r>
          </a:p>
        </p:txBody>
      </p:sp>
      <p:sp>
        <p:nvSpPr>
          <p:cNvPr id="5" name="Content Placeholder 4">
            <a:extLst>
              <a:ext uri="{FF2B5EF4-FFF2-40B4-BE49-F238E27FC236}">
                <a16:creationId xmlns:a16="http://schemas.microsoft.com/office/drawing/2014/main" id="{A760068E-F285-301B-4095-136381A44AFD}"/>
              </a:ext>
            </a:extLst>
          </p:cNvPr>
          <p:cNvSpPr>
            <a:spLocks noGrp="1"/>
          </p:cNvSpPr>
          <p:nvPr>
            <p:ph sz="half" idx="1"/>
          </p:nvPr>
        </p:nvSpPr>
        <p:spPr>
          <a:xfrm>
            <a:off x="457201" y="2057399"/>
            <a:ext cx="4038600" cy="2880123"/>
          </a:xfrm>
        </p:spPr>
        <p:txBody>
          <a:bodyPr/>
          <a:lstStyle/>
          <a:p>
            <a:r>
              <a:rPr lang="en-US" dirty="0"/>
              <a:t>User Guide</a:t>
            </a:r>
          </a:p>
          <a:p>
            <a:pPr lvl="1"/>
            <a:r>
              <a:rPr lang="en-US" dirty="0"/>
              <a:t>this presentation will supplement the information provided in the User Guide</a:t>
            </a:r>
          </a:p>
        </p:txBody>
      </p:sp>
      <p:pic>
        <p:nvPicPr>
          <p:cNvPr id="3" name="Content Placeholder 2">
            <a:extLst>
              <a:ext uri="{FF2B5EF4-FFF2-40B4-BE49-F238E27FC236}">
                <a16:creationId xmlns:a16="http://schemas.microsoft.com/office/drawing/2014/main" id="{EFCD7DF9-8EB2-66A1-53F4-06963BC674AE}"/>
              </a:ext>
            </a:extLst>
          </p:cNvPr>
          <p:cNvPicPr>
            <a:picLocks noGrp="1" noChangeAspect="1"/>
          </p:cNvPicPr>
          <p:nvPr>
            <p:ph sz="half" idx="2"/>
          </p:nvPr>
        </p:nvPicPr>
        <p:blipFill>
          <a:blip r:embed="rId3"/>
          <a:stretch>
            <a:fillRect/>
          </a:stretch>
        </p:blipFill>
        <p:spPr>
          <a:xfrm>
            <a:off x="5418393" y="1614487"/>
            <a:ext cx="2606164" cy="3394075"/>
          </a:xfrm>
        </p:spPr>
      </p:pic>
    </p:spTree>
    <p:extLst>
      <p:ext uri="{BB962C8B-B14F-4D97-AF65-F5344CB8AC3E}">
        <p14:creationId xmlns:p14="http://schemas.microsoft.com/office/powerpoint/2010/main" val="3837738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A7628-77ED-A4BD-9326-4F60CCD1462C}"/>
              </a:ext>
            </a:extLst>
          </p:cNvPr>
          <p:cNvSpPr>
            <a:spLocks noGrp="1"/>
          </p:cNvSpPr>
          <p:nvPr>
            <p:ph type="title"/>
          </p:nvPr>
        </p:nvSpPr>
        <p:spPr/>
        <p:txBody>
          <a:bodyPr>
            <a:normAutofit/>
          </a:bodyPr>
          <a:lstStyle/>
          <a:p>
            <a:r>
              <a:rPr lang="en-US" dirty="0"/>
              <a:t>OWTS Overview</a:t>
            </a:r>
          </a:p>
        </p:txBody>
      </p:sp>
      <p:sp>
        <p:nvSpPr>
          <p:cNvPr id="3" name="Content Placeholder 2">
            <a:extLst>
              <a:ext uri="{FF2B5EF4-FFF2-40B4-BE49-F238E27FC236}">
                <a16:creationId xmlns:a16="http://schemas.microsoft.com/office/drawing/2014/main" id="{AB0FD986-C46F-5121-8248-C98A709337F1}"/>
              </a:ext>
            </a:extLst>
          </p:cNvPr>
          <p:cNvSpPr>
            <a:spLocks noGrp="1"/>
          </p:cNvSpPr>
          <p:nvPr>
            <p:ph idx="1"/>
          </p:nvPr>
        </p:nvSpPr>
        <p:spPr/>
        <p:txBody>
          <a:bodyPr>
            <a:normAutofit/>
          </a:bodyPr>
          <a:lstStyle/>
          <a:p>
            <a:r>
              <a:rPr lang="en-US" dirty="0"/>
              <a:t>All systems</a:t>
            </a:r>
          </a:p>
          <a:p>
            <a:pPr lvl="1"/>
            <a:r>
              <a:rPr lang="en-US" dirty="0"/>
              <a:t>collect wastewater</a:t>
            </a:r>
          </a:p>
          <a:p>
            <a:pPr lvl="1"/>
            <a:r>
              <a:rPr lang="en-US" dirty="0"/>
              <a:t>allow for liquid/solid separation</a:t>
            </a:r>
          </a:p>
          <a:p>
            <a:pPr lvl="1"/>
            <a:r>
              <a:rPr lang="en-US" dirty="0"/>
              <a:t>remove most of the waste products from the water</a:t>
            </a:r>
          </a:p>
          <a:p>
            <a:pPr lvl="1"/>
            <a:r>
              <a:rPr lang="en-US" dirty="0"/>
              <a:t>return the water to the water cycle</a:t>
            </a:r>
          </a:p>
        </p:txBody>
      </p:sp>
    </p:spTree>
    <p:extLst>
      <p:ext uri="{BB962C8B-B14F-4D97-AF65-F5344CB8AC3E}">
        <p14:creationId xmlns:p14="http://schemas.microsoft.com/office/powerpoint/2010/main" val="35328283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5865</Words>
  <Application>Microsoft Office PowerPoint</Application>
  <PresentationFormat>On-screen Show (16:9)</PresentationFormat>
  <Paragraphs>410</Paragraphs>
  <Slides>49</Slides>
  <Notes>49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Arial</vt:lpstr>
      <vt:lpstr>Calibri</vt:lpstr>
      <vt:lpstr>Helvetica</vt:lpstr>
      <vt:lpstr>Helvetica Neue</vt:lpstr>
      <vt:lpstr>Times New Roman</vt:lpstr>
      <vt:lpstr>Trebuchet MS</vt:lpstr>
      <vt:lpstr>Office Theme</vt:lpstr>
      <vt:lpstr>Basics of Onsite Wastewater Treatment</vt:lpstr>
      <vt:lpstr>National Onsite Wastewater Recycling Association</vt:lpstr>
      <vt:lpstr>PowerPoint Presentation</vt:lpstr>
      <vt:lpstr>Acknowledgement</vt:lpstr>
      <vt:lpstr>Pre-Test</vt:lpstr>
      <vt:lpstr>Module 1</vt:lpstr>
      <vt:lpstr>Learning Objectives</vt:lpstr>
      <vt:lpstr>Onsite Wastewater Treatment System (OWTS)</vt:lpstr>
      <vt:lpstr>OWTS Overview</vt:lpstr>
      <vt:lpstr>How Big is Your Water Cycle?</vt:lpstr>
      <vt:lpstr>Wastewater Treatment Overview</vt:lpstr>
      <vt:lpstr>Final Treatment</vt:lpstr>
      <vt:lpstr>A Conventional Treatment Train</vt:lpstr>
      <vt:lpstr>PowerPoint Presentation</vt:lpstr>
      <vt:lpstr>Wastewater Treatment</vt:lpstr>
      <vt:lpstr>Separating the Solids from the Water</vt:lpstr>
      <vt:lpstr>Inlet and Outlet Baffles</vt:lpstr>
      <vt:lpstr>Solids Retained in the Septic Tank</vt:lpstr>
      <vt:lpstr>Clarified Layer</vt:lpstr>
      <vt:lpstr>Challenging Sites and Uses May Require Advance Pretreatment</vt:lpstr>
      <vt:lpstr>Organic Strength Reduction</vt:lpstr>
      <vt:lpstr>Organic Strength Reduction</vt:lpstr>
      <vt:lpstr>Organic Strength Reduction</vt:lpstr>
      <vt:lpstr>Disinfection</vt:lpstr>
      <vt:lpstr>Tablet Feeder</vt:lpstr>
      <vt:lpstr>Ultraviolet Light (UV)</vt:lpstr>
      <vt:lpstr>Moving Between Treatment Components</vt:lpstr>
      <vt:lpstr>Pumps, Pump Tanks, and Controls</vt:lpstr>
      <vt:lpstr>Pump Tank</vt:lpstr>
      <vt:lpstr>Pumps</vt:lpstr>
      <vt:lpstr>Controls</vt:lpstr>
      <vt:lpstr>After Pretreatment, the Effluent moves to Soil-Based Final Treatment</vt:lpstr>
      <vt:lpstr>The Soil is a Complex Media</vt:lpstr>
      <vt:lpstr>Applying Effluent to the Soil</vt:lpstr>
      <vt:lpstr>Dispersal into the Soil</vt:lpstr>
      <vt:lpstr>Common Dispersal Methods</vt:lpstr>
      <vt:lpstr>Conventional Septic System</vt:lpstr>
      <vt:lpstr>Low Pressure Pipe System</vt:lpstr>
      <vt:lpstr>Drip Distribution System</vt:lpstr>
      <vt:lpstr>Spray Field</vt:lpstr>
      <vt:lpstr>Combined Treatment &amp; Dispersal</vt:lpstr>
      <vt:lpstr>Sand-Lined Trenched</vt:lpstr>
      <vt:lpstr>Mound Systems</vt:lpstr>
      <vt:lpstr>Non-Soil Based Dispersal/Disposal</vt:lpstr>
      <vt:lpstr>Lagoon System</vt:lpstr>
      <vt:lpstr>Evapotranspiration Beds (ET)</vt:lpstr>
      <vt:lpstr>Direct Discharge</vt:lpstr>
      <vt:lpstr>Wrap-Up</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2017-08-01T15:40:51Z</dcterms:created>
  <dcterms:modified xsi:type="dcterms:W3CDTF">2023-07-07T19:52:11Z</dcterms:modified>
</cp:coreProperties>
</file>