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0"/>
  </p:notesMasterIdLst>
  <p:handoutMasterIdLst>
    <p:handoutMasterId r:id="rId31"/>
  </p:handoutMasterIdLst>
  <p:sldIdLst>
    <p:sldId id="536" r:id="rId2"/>
    <p:sldId id="537" r:id="rId3"/>
    <p:sldId id="538" r:id="rId4"/>
    <p:sldId id="555" r:id="rId5"/>
    <p:sldId id="302" r:id="rId6"/>
    <p:sldId id="539" r:id="rId7"/>
    <p:sldId id="564" r:id="rId8"/>
    <p:sldId id="563" r:id="rId9"/>
    <p:sldId id="566" r:id="rId10"/>
    <p:sldId id="540" r:id="rId11"/>
    <p:sldId id="556" r:id="rId12"/>
    <p:sldId id="359" r:id="rId13"/>
    <p:sldId id="557" r:id="rId14"/>
    <p:sldId id="542" r:id="rId15"/>
    <p:sldId id="558" r:id="rId16"/>
    <p:sldId id="559" r:id="rId17"/>
    <p:sldId id="541" r:id="rId18"/>
    <p:sldId id="560" r:id="rId19"/>
    <p:sldId id="543" r:id="rId20"/>
    <p:sldId id="567" r:id="rId21"/>
    <p:sldId id="561" r:id="rId22"/>
    <p:sldId id="565" r:id="rId23"/>
    <p:sldId id="569" r:id="rId24"/>
    <p:sldId id="546" r:id="rId25"/>
    <p:sldId id="568" r:id="rId26"/>
    <p:sldId id="570" r:id="rId27"/>
    <p:sldId id="562" r:id="rId28"/>
    <p:sldId id="362" r:id="rId29"/>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EC3C"/>
    <a:srgbClr val="9EFF29"/>
    <a:srgbClr val="A4660C"/>
    <a:srgbClr val="952F69"/>
    <a:srgbClr val="FF856D"/>
    <a:srgbClr val="FF2549"/>
    <a:srgbClr val="003635"/>
    <a:srgbClr val="005856"/>
    <a:srgbClr val="007033"/>
    <a:srgbClr val="F1C8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9271" autoAdjust="0"/>
  </p:normalViewPr>
  <p:slideViewPr>
    <p:cSldViewPr snapToGrid="0">
      <p:cViewPr varScale="1">
        <p:scale>
          <a:sx n="90" d="100"/>
          <a:sy n="90" d="100"/>
        </p:scale>
        <p:origin x="1234" y="53"/>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3"/>
      </p:cViewPr>
      <p:guideLst/>
    </p:cSldViewPr>
  </p:notes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55990B-44FB-6C9A-4C03-6B52115D6D66}"/>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4" name="Footer Placeholder 3">
            <a:extLst>
              <a:ext uri="{FF2B5EF4-FFF2-40B4-BE49-F238E27FC236}">
                <a16:creationId xmlns:a16="http://schemas.microsoft.com/office/drawing/2014/main" id="{DF20B4F4-D709-02BC-3E49-79A6E8FFB70C}"/>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Tree>
    <p:extLst>
      <p:ext uri="{BB962C8B-B14F-4D97-AF65-F5344CB8AC3E}">
        <p14:creationId xmlns:p14="http://schemas.microsoft.com/office/powerpoint/2010/main" val="1908875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8D18E60-4300-4729-A0D7-6AB984C3922D}" type="datetimeFigureOut">
              <a:rPr lang="en-US" smtClean="0"/>
              <a:t>7/5/2023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F533E96-F078-4B3D-A8F4-F1AF21EBC357}" type="slidenum">
              <a:rPr lang="en-US" smtClean="0"/>
              <a:t>‹#›</a:t>
            </a:fld>
            <a:endParaRPr lang="en-US" dirty="0"/>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sheger@umn.edu"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jbuchan7@utk.edu"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rtl="0" latinLnBrk="0">
              <a:spcBef>
                <a:spcPts val="0"/>
              </a:spcBef>
              <a:spcAft>
                <a:spcPts val="0"/>
              </a:spcAft>
            </a:pPr>
            <a:r>
              <a:rPr lang="en-US" dirty="0">
                <a:effectLst/>
                <a:latin typeface="trebuchet ms, sans-serif"/>
              </a:rPr>
              <a:t>These training materials were developed by Sara Heger (</a:t>
            </a:r>
            <a:r>
              <a:rPr lang="en-US" dirty="0">
                <a:effectLst/>
                <a:latin typeface="trebuchet ms, sans-serif"/>
                <a:hlinkClick r:id="rId3"/>
              </a:rPr>
              <a:t>sheger@umn.edu</a:t>
            </a:r>
            <a:r>
              <a:rPr lang="en-US" dirty="0">
                <a:effectLst/>
                <a:latin typeface="trebuchet ms, sans-serif"/>
              </a:rPr>
              <a:t>) and John Buchanan (</a:t>
            </a:r>
            <a:r>
              <a:rPr lang="en-US" dirty="0">
                <a:effectLst/>
                <a:latin typeface="trebuchet ms, sans-serif"/>
                <a:hlinkClick r:id="rId4"/>
              </a:rPr>
              <a:t>jbuchan7@utk.edu</a:t>
            </a:r>
            <a:r>
              <a:rPr lang="en-US" dirty="0">
                <a:effectLst/>
                <a:latin typeface="trebuchet ms, sans-serif"/>
              </a:rPr>
              <a:t>).  Please email with questions, edits, or needed additions.</a:t>
            </a:r>
            <a:endParaRPr lang="en-US" dirty="0">
              <a:effectLst/>
            </a:endParaRPr>
          </a:p>
          <a:p>
            <a:pPr marL="0" marR="0" indent="0" rtl="0" latinLnBrk="0">
              <a:spcBef>
                <a:spcPts val="0"/>
              </a:spcBef>
              <a:spcAft>
                <a:spcPts val="0"/>
              </a:spcAft>
            </a:pPr>
            <a:endParaRPr lang="en-US" dirty="0">
              <a:effectLst/>
              <a:latin typeface="trebuchet ms, sans-serif"/>
            </a:endParaRPr>
          </a:p>
          <a:p>
            <a:pPr marL="0" marR="0" indent="0" rtl="0" latinLnBrk="0">
              <a:spcBef>
                <a:spcPts val="0"/>
              </a:spcBef>
              <a:spcAft>
                <a:spcPts val="0"/>
              </a:spcAft>
            </a:pPr>
            <a:r>
              <a:rPr lang="en-US" dirty="0">
                <a:effectLst/>
                <a:latin typeface="trebuchet ms, sans-serif"/>
              </a:rPr>
              <a:t>Add regional, organization, or company logo in the picture frame in the center.</a:t>
            </a:r>
            <a:endParaRPr lang="en-US" dirty="0">
              <a:effectLst/>
            </a:endParaRPr>
          </a:p>
          <a:p>
            <a:pPr marL="0" marR="0" indent="0" rtl="0" latinLnBrk="0">
              <a:spcBef>
                <a:spcPts val="0"/>
              </a:spcBef>
              <a:spcAft>
                <a:spcPts val="0"/>
              </a:spcAft>
            </a:pPr>
            <a:endParaRPr lang="en-US" dirty="0">
              <a:effectLst/>
              <a:latin typeface="trebuchet ms, sans-serif"/>
            </a:endParaRPr>
          </a:p>
          <a:p>
            <a:pPr marL="0" marR="0" indent="0" algn="l" latinLnBrk="0">
              <a:spcBef>
                <a:spcPts val="0"/>
              </a:spcBef>
              <a:spcAft>
                <a:spcPts val="0"/>
              </a:spcAft>
            </a:pPr>
            <a:r>
              <a:rPr lang="en-US" b="0" i="1" dirty="0">
                <a:solidFill>
                  <a:srgbClr val="222222"/>
                </a:solidFill>
                <a:effectLst/>
                <a:latin typeface="trebuchet ms, sans-serif"/>
              </a:rPr>
              <a:t>Note:  Modify the presentation to fit the systems and community you are providing training for along with the time available.</a:t>
            </a:r>
            <a:endParaRPr lang="en-US" b="0" i="1" dirty="0">
              <a:solidFill>
                <a:srgbClr val="222222"/>
              </a:solidFill>
              <a:effectLst/>
              <a:latin typeface="Arial" panose="020B0604020202020204" pitchFamily="34" charset="0"/>
            </a:endParaRPr>
          </a:p>
          <a:p>
            <a:br>
              <a:rPr lang="en-US" i="1" dirty="0"/>
            </a:br>
            <a:endParaRPr lang="en-US" i="1" dirty="0"/>
          </a:p>
        </p:txBody>
      </p:sp>
      <p:sp>
        <p:nvSpPr>
          <p:cNvPr id="4" name="Slide Number Placeholder 3"/>
          <p:cNvSpPr>
            <a:spLocks noGrp="1"/>
          </p:cNvSpPr>
          <p:nvPr>
            <p:ph type="sldNum" sz="quarter" idx="5"/>
          </p:nvPr>
        </p:nvSpPr>
        <p:spPr/>
        <p:txBody>
          <a:bodyPr/>
          <a:lstStyle/>
          <a:p>
            <a:fld id="{0F199BEB-997B-458C-A4DC-0A4AEA1C5E9C}" type="slidenum">
              <a:rPr lang="en-US" smtClean="0"/>
              <a:t>1</a:t>
            </a:fld>
            <a:endParaRPr lang="en-US" dirty="0"/>
          </a:p>
        </p:txBody>
      </p:sp>
    </p:spTree>
    <p:extLst>
      <p:ext uri="{BB962C8B-B14F-4D97-AF65-F5344CB8AC3E}">
        <p14:creationId xmlns:p14="http://schemas.microsoft.com/office/powerpoint/2010/main" val="282140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style five-gallon flush toilets are the #1 water-using devices. Utilizing low flow or dual flush toilets can make a significant difference. Repair leaky faucets and toilets immediately as these can add ten to hundreds of extra gallons to your system per day.</a:t>
            </a:r>
          </a:p>
        </p:txBody>
      </p:sp>
      <p:sp>
        <p:nvSpPr>
          <p:cNvPr id="4" name="Slide Number Placeholder 3"/>
          <p:cNvSpPr>
            <a:spLocks noGrp="1"/>
          </p:cNvSpPr>
          <p:nvPr>
            <p:ph type="sldNum" sz="quarter" idx="5"/>
          </p:nvPr>
        </p:nvSpPr>
        <p:spPr/>
        <p:txBody>
          <a:bodyPr/>
          <a:lstStyle/>
          <a:p>
            <a:fld id="{AF533E96-F078-4B3D-A8F4-F1AF21EBC357}" type="slidenum">
              <a:rPr lang="en-US" smtClean="0"/>
              <a:t>10</a:t>
            </a:fld>
            <a:endParaRPr lang="en-US" dirty="0"/>
          </a:p>
        </p:txBody>
      </p:sp>
    </p:spTree>
    <p:extLst>
      <p:ext uri="{BB962C8B-B14F-4D97-AF65-F5344CB8AC3E}">
        <p14:creationId xmlns:p14="http://schemas.microsoft.com/office/powerpoint/2010/main" val="795437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use “every flush” toilet bowl disinfectants that are placed in the tank or bowl as they add a continual dose of sanitizer to your system which kills good and needed bacteria.</a:t>
            </a:r>
          </a:p>
          <a:p>
            <a:endParaRPr lang="en-US" dirty="0"/>
          </a:p>
          <a:p>
            <a:r>
              <a:rPr lang="en-US" dirty="0"/>
              <a:t>The only waste aside from human that should enter the bowl is toilet paper as all other solids will not break down.   Use moderate amounts of toilet paper that break up easily in water.</a:t>
            </a:r>
          </a:p>
          <a:p>
            <a:endParaRPr lang="en-US" dirty="0"/>
          </a:p>
          <a:p>
            <a:r>
              <a:rPr lang="en-US" dirty="0"/>
              <a:t>Do not flush facial tissues, sanitizing wipes, paper towels, cigarette butts, condoms, or personal hygiene products down the toilet.</a:t>
            </a:r>
          </a:p>
        </p:txBody>
      </p:sp>
      <p:sp>
        <p:nvSpPr>
          <p:cNvPr id="4" name="Slide Number Placeholder 3"/>
          <p:cNvSpPr>
            <a:spLocks noGrp="1"/>
          </p:cNvSpPr>
          <p:nvPr>
            <p:ph type="sldNum" sz="quarter" idx="5"/>
          </p:nvPr>
        </p:nvSpPr>
        <p:spPr/>
        <p:txBody>
          <a:bodyPr/>
          <a:lstStyle/>
          <a:p>
            <a:fld id="{AF533E96-F078-4B3D-A8F4-F1AF21EBC357}" type="slidenum">
              <a:rPr lang="en-US" smtClean="0"/>
              <a:t>11</a:t>
            </a:fld>
            <a:endParaRPr lang="en-US" dirty="0"/>
          </a:p>
        </p:txBody>
      </p:sp>
    </p:spTree>
    <p:extLst>
      <p:ext uri="{BB962C8B-B14F-4D97-AF65-F5344CB8AC3E}">
        <p14:creationId xmlns:p14="http://schemas.microsoft.com/office/powerpoint/2010/main" val="888797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chemeClr val="tx1"/>
                </a:solidFill>
                <a:latin typeface="Arial" panose="020B0604020202020204" pitchFamily="34" charset="0"/>
              </a:defRPr>
            </a:lvl1pPr>
            <a:lvl2pPr marL="830146" indent="-319286" eaLnBrk="0" hangingPunct="0">
              <a:defRPr sz="2200" b="1">
                <a:solidFill>
                  <a:schemeClr val="tx1"/>
                </a:solidFill>
                <a:latin typeface="Arial" panose="020B0604020202020204" pitchFamily="34" charset="0"/>
              </a:defRPr>
            </a:lvl2pPr>
            <a:lvl3pPr marL="1277147" indent="-255429" eaLnBrk="0" hangingPunct="0">
              <a:defRPr sz="2200" b="1">
                <a:solidFill>
                  <a:schemeClr val="tx1"/>
                </a:solidFill>
                <a:latin typeface="Arial" panose="020B0604020202020204" pitchFamily="34" charset="0"/>
              </a:defRPr>
            </a:lvl3pPr>
            <a:lvl4pPr marL="1788006" indent="-255429" eaLnBrk="0" hangingPunct="0">
              <a:defRPr sz="2200" b="1">
                <a:solidFill>
                  <a:schemeClr val="tx1"/>
                </a:solidFill>
                <a:latin typeface="Arial" panose="020B0604020202020204" pitchFamily="34" charset="0"/>
              </a:defRPr>
            </a:lvl4pPr>
            <a:lvl5pPr marL="2298865" indent="-255429" eaLnBrk="0" hangingPunct="0">
              <a:defRPr sz="2200" b="1">
                <a:solidFill>
                  <a:schemeClr val="tx1"/>
                </a:solidFill>
                <a:latin typeface="Arial" panose="020B0604020202020204" pitchFamily="34" charset="0"/>
              </a:defRPr>
            </a:lvl5pPr>
            <a:lvl6pPr marL="2809723" indent="-255429" eaLnBrk="0" fontAlgn="base" hangingPunct="0">
              <a:spcBef>
                <a:spcPct val="0"/>
              </a:spcBef>
              <a:spcAft>
                <a:spcPct val="0"/>
              </a:spcAft>
              <a:defRPr sz="2200" b="1">
                <a:solidFill>
                  <a:schemeClr val="tx1"/>
                </a:solidFill>
                <a:latin typeface="Arial" panose="020B0604020202020204" pitchFamily="34" charset="0"/>
              </a:defRPr>
            </a:lvl6pPr>
            <a:lvl7pPr marL="3320582" indent="-255429" eaLnBrk="0" fontAlgn="base" hangingPunct="0">
              <a:spcBef>
                <a:spcPct val="0"/>
              </a:spcBef>
              <a:spcAft>
                <a:spcPct val="0"/>
              </a:spcAft>
              <a:defRPr sz="2200" b="1">
                <a:solidFill>
                  <a:schemeClr val="tx1"/>
                </a:solidFill>
                <a:latin typeface="Arial" panose="020B0604020202020204" pitchFamily="34" charset="0"/>
              </a:defRPr>
            </a:lvl7pPr>
            <a:lvl8pPr marL="3831441" indent="-255429" eaLnBrk="0" fontAlgn="base" hangingPunct="0">
              <a:spcBef>
                <a:spcPct val="0"/>
              </a:spcBef>
              <a:spcAft>
                <a:spcPct val="0"/>
              </a:spcAft>
              <a:defRPr sz="2200" b="1">
                <a:solidFill>
                  <a:schemeClr val="tx1"/>
                </a:solidFill>
                <a:latin typeface="Arial" panose="020B0604020202020204" pitchFamily="34" charset="0"/>
              </a:defRPr>
            </a:lvl8pPr>
            <a:lvl9pPr marL="4342299" indent="-255429" eaLnBrk="0" fontAlgn="base" hangingPunct="0">
              <a:spcBef>
                <a:spcPct val="0"/>
              </a:spcBef>
              <a:spcAft>
                <a:spcPct val="0"/>
              </a:spcAft>
              <a:defRPr sz="2200" b="1">
                <a:solidFill>
                  <a:schemeClr val="tx1"/>
                </a:solidFill>
                <a:latin typeface="Arial" panose="020B0604020202020204" pitchFamily="34" charset="0"/>
              </a:defRPr>
            </a:lvl9pPr>
          </a:lstStyle>
          <a:p>
            <a:pPr eaLnBrk="1" hangingPunct="1"/>
            <a:fld id="{1BCF5189-3721-478C-944E-016936CD59C8}" type="slidenum">
              <a:rPr lang="en-US" altLang="en-US" sz="1400" b="0">
                <a:latin typeface="Times New Roman" panose="02020603050405020304" pitchFamily="18" charset="0"/>
              </a:rPr>
              <a:pPr eaLnBrk="1" hangingPunct="1"/>
              <a:t>12</a:t>
            </a:fld>
            <a:endParaRPr lang="en-US" altLang="en-US" sz="1400" b="0" dirty="0">
              <a:latin typeface="Times New Roman" panose="02020603050405020304" pitchFamily="18"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Bathing and handwashing are the second biggest use of water, so installing low-flow shower heads and faucets is a great idea. Take short- to moderate-length showers instead of tub baths. Showers use less water than tub baths as there are five gallons or more per inch in a tub.</a:t>
            </a:r>
          </a:p>
          <a:p>
            <a:endParaRPr lang="en-US" altLang="en-US" dirty="0"/>
          </a:p>
          <a:p>
            <a:pPr defTabSz="966612">
              <a:defRPr/>
            </a:pPr>
            <a:r>
              <a:rPr lang="en-US" altLang="en-US" dirty="0"/>
              <a:t>Avoid anti-bacterial products as they will harm the natural bacteria needed to treat the wastewater.</a:t>
            </a:r>
          </a:p>
          <a:p>
            <a:endParaRPr lang="en-US" altLang="en-US" dirty="0"/>
          </a:p>
          <a:p>
            <a:r>
              <a:rPr lang="en-US" altLang="en-US" dirty="0"/>
              <a:t>Bar soap is recommended over liquids to minimize the amount used. </a:t>
            </a:r>
          </a:p>
          <a:p>
            <a:endParaRPr lang="en-US" altLang="en-US" dirty="0"/>
          </a:p>
        </p:txBody>
      </p:sp>
    </p:spTree>
    <p:extLst>
      <p:ext uri="{BB962C8B-B14F-4D97-AF65-F5344CB8AC3E}">
        <p14:creationId xmlns:p14="http://schemas.microsoft.com/office/powerpoint/2010/main" val="2622928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use drain cleaners to remove clogs as they are typically very harmful to natural good bacteria needed in your OWTS. </a:t>
            </a:r>
          </a:p>
          <a:p>
            <a:endParaRPr lang="en-US" dirty="0"/>
          </a:p>
          <a:p>
            <a:r>
              <a:rPr lang="en-US" dirty="0"/>
              <a:t>If the drain slows down due to build up, clean with a plunger or plumber’s snake instead of using a chemical-based solution.</a:t>
            </a:r>
          </a:p>
        </p:txBody>
      </p:sp>
      <p:sp>
        <p:nvSpPr>
          <p:cNvPr id="4" name="Slide Number Placeholder 3"/>
          <p:cNvSpPr>
            <a:spLocks noGrp="1"/>
          </p:cNvSpPr>
          <p:nvPr>
            <p:ph type="sldNum" sz="quarter" idx="5"/>
          </p:nvPr>
        </p:nvSpPr>
        <p:spPr/>
        <p:txBody>
          <a:bodyPr/>
          <a:lstStyle/>
          <a:p>
            <a:fld id="{AF533E96-F078-4B3D-A8F4-F1AF21EBC357}" type="slidenum">
              <a:rPr lang="en-US" smtClean="0"/>
              <a:t>13</a:t>
            </a:fld>
            <a:endParaRPr lang="en-US" dirty="0"/>
          </a:p>
        </p:txBody>
      </p:sp>
    </p:spTree>
    <p:extLst>
      <p:ext uri="{BB962C8B-B14F-4D97-AF65-F5344CB8AC3E}">
        <p14:creationId xmlns:p14="http://schemas.microsoft.com/office/powerpoint/2010/main" val="202478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a front-loading washing machine, which will use 40% to 65% less water, and/or use a water/suds-saving or highly efficient top-loading washing machine to reduce water and detergent use. Wash only full loads or be sure to adjust load level settings for small loads. Distribute wash loads evenly throughout the week to avoid overloading the system with large volumes of water in a short period of time.</a:t>
            </a:r>
          </a:p>
        </p:txBody>
      </p:sp>
      <p:sp>
        <p:nvSpPr>
          <p:cNvPr id="4" name="Slide Number Placeholder 3"/>
          <p:cNvSpPr>
            <a:spLocks noGrp="1"/>
          </p:cNvSpPr>
          <p:nvPr>
            <p:ph type="sldNum" sz="quarter" idx="5"/>
          </p:nvPr>
        </p:nvSpPr>
        <p:spPr/>
        <p:txBody>
          <a:bodyPr/>
          <a:lstStyle/>
          <a:p>
            <a:fld id="{AF533E96-F078-4B3D-A8F4-F1AF21EBC357}" type="slidenum">
              <a:rPr lang="en-US" smtClean="0"/>
              <a:t>14</a:t>
            </a:fld>
            <a:endParaRPr lang="en-US" dirty="0"/>
          </a:p>
        </p:txBody>
      </p:sp>
    </p:spTree>
    <p:extLst>
      <p:ext uri="{BB962C8B-B14F-4D97-AF65-F5344CB8AC3E}">
        <p14:creationId xmlns:p14="http://schemas.microsoft.com/office/powerpoint/2010/main" val="1059458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lint comes off in washing clothes than drying and much of this lint is very small particles that may not settle out in your septic tank.   More of the clothing we are wearing is made of synthetic materials (fleece, spandex, nylon, etc.) and these fibers are inorganic and the microbes can’t break them down.</a:t>
            </a:r>
          </a:p>
          <a:p>
            <a:endParaRPr lang="en-US" dirty="0"/>
          </a:p>
          <a:p>
            <a:r>
              <a:rPr lang="en-US" dirty="0"/>
              <a:t>Very few washing machines have a filter but owners could look for one or install an after-market filter on the washer and dispose of the lint in the garbage.</a:t>
            </a:r>
          </a:p>
          <a:p>
            <a:endParaRPr lang="en-US" dirty="0"/>
          </a:p>
          <a:p>
            <a:r>
              <a:rPr lang="en-US" dirty="0"/>
              <a:t>Picture shows lint removed from the filter in the background.   </a:t>
            </a:r>
          </a:p>
          <a:p>
            <a:endParaRPr lang="en-US" dirty="0"/>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15</a:t>
            </a:fld>
            <a:endParaRPr lang="en-US" dirty="0"/>
          </a:p>
        </p:txBody>
      </p:sp>
    </p:spTree>
    <p:extLst>
      <p:ext uri="{BB962C8B-B14F-4D97-AF65-F5344CB8AC3E}">
        <p14:creationId xmlns:p14="http://schemas.microsoft.com/office/powerpoint/2010/main" val="657014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laundry detergents that do not contain phosphates or are labeled as sanitizing. </a:t>
            </a:r>
          </a:p>
          <a:p>
            <a:r>
              <a:rPr lang="en-US" dirty="0"/>
              <a:t>Use the minimum amount of detergent or bleach necessary to do the job – start with ½ of the manufacturer’s recommendations as they are in the business of selling product and particularly with soft water and low water use washing machines not much soap is needed. </a:t>
            </a:r>
          </a:p>
          <a:p>
            <a:r>
              <a:rPr lang="en-US" dirty="0"/>
              <a:t>Select natural-based, biodegradable detergents that do not contain clay that can clog up downstream components.</a:t>
            </a:r>
          </a:p>
          <a:p>
            <a:endParaRPr lang="en-US" dirty="0"/>
          </a:p>
          <a:p>
            <a:r>
              <a:rPr lang="en-US" dirty="0"/>
              <a:t>Avoid the use of liquid fabric softeners as they can impact how your septic tank and other components operate instead use natural products or drier balls.</a:t>
            </a:r>
          </a:p>
        </p:txBody>
      </p:sp>
      <p:sp>
        <p:nvSpPr>
          <p:cNvPr id="4" name="Slide Number Placeholder 3"/>
          <p:cNvSpPr>
            <a:spLocks noGrp="1"/>
          </p:cNvSpPr>
          <p:nvPr>
            <p:ph type="sldNum" sz="quarter" idx="5"/>
          </p:nvPr>
        </p:nvSpPr>
        <p:spPr/>
        <p:txBody>
          <a:bodyPr/>
          <a:lstStyle/>
          <a:p>
            <a:fld id="{AF533E96-F078-4B3D-A8F4-F1AF21EBC357}" type="slidenum">
              <a:rPr lang="en-US" smtClean="0"/>
              <a:t>16</a:t>
            </a:fld>
            <a:endParaRPr lang="en-US" dirty="0"/>
          </a:p>
        </p:txBody>
      </p:sp>
    </p:spTree>
    <p:extLst>
      <p:ext uri="{BB962C8B-B14F-4D97-AF65-F5344CB8AC3E}">
        <p14:creationId xmlns:p14="http://schemas.microsoft.com/office/powerpoint/2010/main" val="3138255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full dishwasher uses less water than using the sink.</a:t>
            </a:r>
          </a:p>
          <a:p>
            <a:endParaRPr lang="en-US" dirty="0"/>
          </a:p>
          <a:p>
            <a:r>
              <a:rPr lang="en-US" dirty="0"/>
              <a:t>Choose non-phosphorus (P) based cleaners as excess P in fresh waters can cause algal blooms.</a:t>
            </a:r>
          </a:p>
          <a:p>
            <a:endParaRPr lang="en-US" dirty="0"/>
          </a:p>
          <a:p>
            <a:r>
              <a:rPr lang="en-US" dirty="0"/>
              <a:t>Limit the amount of food particles that enter your system to minimize the load to the system.  Do not use a garbage disposal or dispose of vegetables, meat, fat, oil, coffee grounds, and other undigested food products in the OWTS as it is better to either compost or handle with your garbage service.   The food waste from the sink is much harder for the bacteria to break down and when ground up may not settle well in the septic tank.</a:t>
            </a:r>
          </a:p>
        </p:txBody>
      </p:sp>
      <p:sp>
        <p:nvSpPr>
          <p:cNvPr id="4" name="Slide Number Placeholder 3"/>
          <p:cNvSpPr>
            <a:spLocks noGrp="1"/>
          </p:cNvSpPr>
          <p:nvPr>
            <p:ph type="sldNum" sz="quarter" idx="5"/>
          </p:nvPr>
        </p:nvSpPr>
        <p:spPr/>
        <p:txBody>
          <a:bodyPr/>
          <a:lstStyle/>
          <a:p>
            <a:fld id="{AF533E96-F078-4B3D-A8F4-F1AF21EBC357}" type="slidenum">
              <a:rPr lang="en-US" smtClean="0"/>
              <a:t>17</a:t>
            </a:fld>
            <a:endParaRPr lang="en-US" dirty="0"/>
          </a:p>
        </p:txBody>
      </p:sp>
    </p:spTree>
    <p:extLst>
      <p:ext uri="{BB962C8B-B14F-4D97-AF65-F5344CB8AC3E}">
        <p14:creationId xmlns:p14="http://schemas.microsoft.com/office/powerpoint/2010/main" val="3449910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Roboto" panose="02000000000000000000" pitchFamily="2" charset="0"/>
              </a:rPr>
              <a:t>In this video, "Think at the Sink," learn what not to put down your kitchen sink (such as fats, oils, or greases), how to properly dispose of food waste, and how to use cleaning supplies in moderation.</a:t>
            </a:r>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18</a:t>
            </a:fld>
            <a:endParaRPr lang="en-US" dirty="0"/>
          </a:p>
        </p:txBody>
      </p:sp>
    </p:spTree>
    <p:extLst>
      <p:ext uri="{BB962C8B-B14F-4D97-AF65-F5344CB8AC3E}">
        <p14:creationId xmlns:p14="http://schemas.microsoft.com/office/powerpoint/2010/main" val="2452444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utility room, consider rerouting the water softener and ion filter recharge water outside the OWTS. Recharge the water softener as infrequently as possible to reduce water use. Dispose of all solvents, paints, antifreeze, and chemicals through local recycling and hazardous waste channels. Consult local solid waste officials for proper methods. These materials kill valuable bacteria in the system and may pass through to contaminate drinking water. Never let wash water from latex paint on brushes or rollers go down the drain and into the OWTS. Neutralize condensation in high efficiency furnaces due to its acidity or route away from the OWTS.</a:t>
            </a:r>
          </a:p>
        </p:txBody>
      </p:sp>
      <p:sp>
        <p:nvSpPr>
          <p:cNvPr id="4" name="Slide Number Placeholder 3"/>
          <p:cNvSpPr>
            <a:spLocks noGrp="1"/>
          </p:cNvSpPr>
          <p:nvPr>
            <p:ph type="sldNum" sz="quarter" idx="5"/>
          </p:nvPr>
        </p:nvSpPr>
        <p:spPr/>
        <p:txBody>
          <a:bodyPr/>
          <a:lstStyle/>
          <a:p>
            <a:fld id="{AF533E96-F078-4B3D-A8F4-F1AF21EBC357}" type="slidenum">
              <a:rPr lang="en-US" smtClean="0"/>
              <a:t>19</a:t>
            </a:fld>
            <a:endParaRPr lang="en-US" dirty="0"/>
          </a:p>
        </p:txBody>
      </p:sp>
    </p:spTree>
    <p:extLst>
      <p:ext uri="{BB962C8B-B14F-4D97-AF65-F5344CB8AC3E}">
        <p14:creationId xmlns:p14="http://schemas.microsoft.com/office/powerpoint/2010/main" val="3648512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OWTS need to be managed to operate properly. System management is the understanding of how the system works, knowing where the components are located, and realizing that regular maintenance is required. There are components that will wear out and need replacement and there are components that will fill with non-degradable solids that need to be removed. It is critical to understand that all properly operating systems need management to serve as a long-term solution. These activities are straightforward, necessary, and time sensitive for systems to operate properly.</a:t>
            </a:r>
          </a:p>
        </p:txBody>
      </p:sp>
      <p:sp>
        <p:nvSpPr>
          <p:cNvPr id="4" name="Slide Number Placeholder 3"/>
          <p:cNvSpPr>
            <a:spLocks noGrp="1"/>
          </p:cNvSpPr>
          <p:nvPr>
            <p:ph type="sldNum" sz="quarter" idx="5"/>
          </p:nvPr>
        </p:nvSpPr>
        <p:spPr/>
        <p:txBody>
          <a:bodyPr/>
          <a:lstStyle/>
          <a:p>
            <a:fld id="{AF533E96-F078-4B3D-A8F4-F1AF21EBC357}" type="slidenum">
              <a:rPr lang="en-US" smtClean="0"/>
              <a:t>2</a:t>
            </a:fld>
            <a:endParaRPr lang="en-US" dirty="0"/>
          </a:p>
        </p:txBody>
      </p:sp>
    </p:spTree>
    <p:extLst>
      <p:ext uri="{BB962C8B-B14F-4D97-AF65-F5344CB8AC3E}">
        <p14:creationId xmlns:p14="http://schemas.microsoft.com/office/powerpoint/2010/main" val="3729387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dirty="0"/>
              <a:t>Do not place hazardous waste, painting cleanup or other harsh chemicals down the drain.  This includes:  Paints, </a:t>
            </a:r>
            <a:r>
              <a:rPr lang="en-US" b="0" i="0" dirty="0">
                <a:solidFill>
                  <a:srgbClr val="000000"/>
                </a:solidFill>
                <a:effectLst/>
                <a:latin typeface="Open Sans" panose="020B0606030504020204" pitchFamily="34" charset="0"/>
              </a:rPr>
              <a:t>Adhesives, Aerosols, Cleaners, Drain Cleaners, Antifreeze, Automotive fluids, Used Oil, Gasoline, Herbicides, Pesticides, Pool chemicals, Hair Spray, Perfume and cologne.</a:t>
            </a:r>
          </a:p>
          <a:p>
            <a:pPr algn="l">
              <a:buFont typeface="Arial" panose="020B0604020202020204" pitchFamily="34" charset="0"/>
              <a:buNone/>
            </a:pPr>
            <a:endParaRPr lang="en-US" b="0" i="0" dirty="0">
              <a:solidFill>
                <a:srgbClr val="000000"/>
              </a:solidFill>
              <a:effectLst/>
              <a:latin typeface="Open Sans" panose="020B0606030504020204" pitchFamily="34" charset="0"/>
            </a:endParaRPr>
          </a:p>
          <a:p>
            <a:pPr algn="l">
              <a:buFont typeface="Arial" panose="020B0604020202020204" pitchFamily="34" charset="0"/>
              <a:buNone/>
            </a:pPr>
            <a:r>
              <a:rPr lang="en-US" b="0" i="0" dirty="0">
                <a:solidFill>
                  <a:srgbClr val="000000"/>
                </a:solidFill>
                <a:effectLst/>
                <a:latin typeface="Open Sans" panose="020B0606030504020204" pitchFamily="34" charset="0"/>
              </a:rPr>
              <a:t>Dispose of unused medications at an authorized drop off facility. Locations can be found using the FDA link provided.</a:t>
            </a:r>
          </a:p>
          <a:p>
            <a:pPr algn="l">
              <a:buFont typeface="Arial" panose="020B0604020202020204" pitchFamily="34" charset="0"/>
              <a:buNone/>
            </a:pPr>
            <a:endParaRPr lang="en-US" b="0" i="0" dirty="0">
              <a:solidFill>
                <a:srgbClr val="000000"/>
              </a:solidFill>
              <a:effectLst/>
              <a:latin typeface="Open Sans" panose="020B0606030504020204" pitchFamily="34" charset="0"/>
            </a:endParaRPr>
          </a:p>
          <a:p>
            <a:pPr algn="l">
              <a:buFont typeface="Arial" panose="020B0604020202020204" pitchFamily="34" charset="0"/>
              <a:buNone/>
            </a:pPr>
            <a:endParaRPr lang="en-US" b="0" i="0" dirty="0">
              <a:solidFill>
                <a:srgbClr val="000000"/>
              </a:solidFill>
              <a:effectLst/>
              <a:latin typeface="Open Sans" panose="020B0606030504020204" pitchFamily="34" charset="0"/>
            </a:endParaRPr>
          </a:p>
          <a:p>
            <a:pPr algn="l">
              <a:buFont typeface="Arial" panose="020B0604020202020204" pitchFamily="34" charset="0"/>
              <a:buNone/>
            </a:pPr>
            <a:endParaRPr lang="en-US" b="0" i="0"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20</a:t>
            </a:fld>
            <a:endParaRPr lang="en-US" dirty="0"/>
          </a:p>
        </p:txBody>
      </p:sp>
    </p:spTree>
    <p:extLst>
      <p:ext uri="{BB962C8B-B14F-4D97-AF65-F5344CB8AC3E}">
        <p14:creationId xmlns:p14="http://schemas.microsoft.com/office/powerpoint/2010/main" val="1224973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your home be sure to route chlorine-treated water from swimming pools and hot tubs to not drain into or around your OWTS both the volume of water along with the chemicals could harm your OWTS</a:t>
            </a:r>
          </a:p>
          <a:p>
            <a:endParaRPr lang="en-US" dirty="0"/>
          </a:p>
          <a:p>
            <a:r>
              <a:rPr lang="en-US" dirty="0"/>
              <a:t>Route roof drains and basement drainage tile water (sump pumps) away from OWTS to avoid overloading the system</a:t>
            </a:r>
          </a:p>
          <a:p>
            <a:endParaRPr lang="en-US" dirty="0"/>
          </a:p>
          <a:p>
            <a:r>
              <a:rPr lang="en-US" dirty="0"/>
              <a:t>Nothing larger than a riding lawn mower should traffic over your system to protect underground components and to assure the area is not compacted so pores are open for water and air movement.</a:t>
            </a:r>
          </a:p>
        </p:txBody>
      </p:sp>
      <p:sp>
        <p:nvSpPr>
          <p:cNvPr id="4" name="Slide Number Placeholder 3"/>
          <p:cNvSpPr>
            <a:spLocks noGrp="1"/>
          </p:cNvSpPr>
          <p:nvPr>
            <p:ph type="sldNum" sz="quarter" idx="5"/>
          </p:nvPr>
        </p:nvSpPr>
        <p:spPr/>
        <p:txBody>
          <a:bodyPr/>
          <a:lstStyle/>
          <a:p>
            <a:fld id="{AF533E96-F078-4B3D-A8F4-F1AF21EBC357}" type="slidenum">
              <a:rPr lang="en-US" smtClean="0"/>
              <a:t>21</a:t>
            </a:fld>
            <a:endParaRPr lang="en-US" dirty="0"/>
          </a:p>
        </p:txBody>
      </p:sp>
    </p:spTree>
    <p:extLst>
      <p:ext uri="{BB962C8B-B14F-4D97-AF65-F5344CB8AC3E}">
        <p14:creationId xmlns:p14="http://schemas.microsoft.com/office/powerpoint/2010/main" val="2411591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Roboto" panose="02000000000000000000" pitchFamily="2" charset="0"/>
              </a:rPr>
              <a:t>In this video, "Shield Your Field," learn about your septic system’s drainfield, including how it works, and tips to take care of it. </a:t>
            </a:r>
            <a:br>
              <a:rPr lang="en-US" dirty="0"/>
            </a:br>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22</a:t>
            </a:fld>
            <a:endParaRPr lang="en-US" dirty="0"/>
          </a:p>
        </p:txBody>
      </p:sp>
    </p:spTree>
    <p:extLst>
      <p:ext uri="{BB962C8B-B14F-4D97-AF65-F5344CB8AC3E}">
        <p14:creationId xmlns:p14="http://schemas.microsoft.com/office/powerpoint/2010/main" val="2338193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correct vegetation is planted, watering is only necessary Landscaping and Land Use Near Your Onsite Wastewater Treatment System within the first few weeks after planting. Once the vegetation is established, it needs to be watered only when the vegetation shows extreme signs of stress. STA areas receive hundreds of extra gallons of water per day during rain events, and the added moisture of excessive watering or irrigation could stress the septic system. All surface drainage should be directed away from septic system components. Fertilizing over the STA is not advisable as human wastewater contains significant amounts of nitrogen and phosphorus and fertilizing may cause over-accumulation or leaching of the nutrients.</a:t>
            </a:r>
          </a:p>
          <a:p>
            <a:endParaRPr lang="en-US" dirty="0"/>
          </a:p>
          <a:p>
            <a:r>
              <a:rPr lang="en-US" dirty="0"/>
              <a:t>Driving heavy equipment over system can damage components and compact the pore space in the soil needed for oxygen transfer and water movement.</a:t>
            </a:r>
          </a:p>
          <a:p>
            <a:endParaRPr lang="en-US" dirty="0"/>
          </a:p>
          <a:p>
            <a:r>
              <a:rPr lang="en-US" dirty="0"/>
              <a:t>Grading may change the flow of surface water over and around the system and the weight of equipment could damage the system.  </a:t>
            </a:r>
          </a:p>
          <a:p>
            <a:endParaRPr lang="en-US" dirty="0"/>
          </a:p>
          <a:p>
            <a:r>
              <a:rPr lang="en-US" dirty="0"/>
              <a:t>Adding soil may reduce the oxygen transfer to the soil.</a:t>
            </a:r>
          </a:p>
        </p:txBody>
      </p:sp>
      <p:sp>
        <p:nvSpPr>
          <p:cNvPr id="4" name="Slide Number Placeholder 3"/>
          <p:cNvSpPr>
            <a:spLocks noGrp="1"/>
          </p:cNvSpPr>
          <p:nvPr>
            <p:ph type="sldNum" sz="quarter" idx="5"/>
          </p:nvPr>
        </p:nvSpPr>
        <p:spPr/>
        <p:txBody>
          <a:bodyPr/>
          <a:lstStyle/>
          <a:p>
            <a:fld id="{AF533E96-F078-4B3D-A8F4-F1AF21EBC357}" type="slidenum">
              <a:rPr lang="en-US" smtClean="0"/>
              <a:t>23</a:t>
            </a:fld>
            <a:endParaRPr lang="en-US" dirty="0"/>
          </a:p>
        </p:txBody>
      </p:sp>
    </p:spTree>
    <p:extLst>
      <p:ext uri="{BB962C8B-B14F-4D97-AF65-F5344CB8AC3E}">
        <p14:creationId xmlns:p14="http://schemas.microsoft.com/office/powerpoint/2010/main" val="2420831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Note: adjust slide if freezing is not relevant.</a:t>
            </a:r>
          </a:p>
          <a:p>
            <a:r>
              <a:rPr lang="en-US" dirty="0"/>
              <a:t>Good vegetative cover—usually grasses, wildflowers or groundcovers—should be planted over the soil treatment area and mowed or weeded as needed.</a:t>
            </a:r>
          </a:p>
          <a:p>
            <a:r>
              <a:rPr lang="en-US" dirty="0"/>
              <a:t>The vegetative cover helps the system remove nutrients such as nitrogen and phosphorus by using them for plant growth and, in cold climates, it will help to insulate the system.  </a:t>
            </a:r>
          </a:p>
          <a:p>
            <a:endParaRPr lang="en-US" dirty="0"/>
          </a:p>
          <a:p>
            <a:r>
              <a:rPr lang="en-US" dirty="0"/>
              <a:t>Vegetable gardens should not be planted in the STA as disturbing the soil with these annual crops is not good for the septic system and most vegetable gardens need frequent irrigation.</a:t>
            </a:r>
          </a:p>
          <a:p>
            <a:endParaRPr lang="en-US" dirty="0"/>
          </a:p>
          <a:p>
            <a:r>
              <a:rPr lang="en-US" dirty="0"/>
              <a:t>Any woody perennial including bamboo, vines (wisteria, bittersweet, morning glory, campsis and hops), shrubs (low, woody perennial plants 3-15 feet in height) should not be planted on top of the STA, but can be planted with caution within 5-10 feet of the edge of the system. </a:t>
            </a:r>
          </a:p>
          <a:p>
            <a:endParaRPr lang="en-US" dirty="0"/>
          </a:p>
          <a:p>
            <a:r>
              <a:rPr lang="en-US" dirty="0"/>
              <a:t>Plastic landscaping will prevent oxygen from getting to your system.</a:t>
            </a:r>
          </a:p>
          <a:p>
            <a:endParaRPr lang="en-US" dirty="0"/>
          </a:p>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24</a:t>
            </a:fld>
            <a:endParaRPr lang="en-US" dirty="0"/>
          </a:p>
        </p:txBody>
      </p:sp>
    </p:spTree>
    <p:extLst>
      <p:ext uri="{BB962C8B-B14F-4D97-AF65-F5344CB8AC3E}">
        <p14:creationId xmlns:p14="http://schemas.microsoft.com/office/powerpoint/2010/main" val="1105909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place trees or shrubs on the septic system; roots may invade the piping and cause damage or blockages. Water-seeking trees such as poplar, birch, beech, walnut, maple, willow, linden and elm should be planted at least 50 feet from the STA. The rule of thumb is to keep a distance equal to the anticipated height of the tree at its maturity, plus 20%. Thus, a tree that will be 30 feet tall at maturity should be kept 36 feet away when planting. In general, it’s advisable to choose smaller ornamental trees.</a:t>
            </a:r>
          </a:p>
        </p:txBody>
      </p:sp>
      <p:sp>
        <p:nvSpPr>
          <p:cNvPr id="4" name="Slide Number Placeholder 3"/>
          <p:cNvSpPr>
            <a:spLocks noGrp="1"/>
          </p:cNvSpPr>
          <p:nvPr>
            <p:ph type="sldNum" sz="quarter" idx="5"/>
          </p:nvPr>
        </p:nvSpPr>
        <p:spPr/>
        <p:txBody>
          <a:bodyPr/>
          <a:lstStyle/>
          <a:p>
            <a:fld id="{AF533E96-F078-4B3D-A8F4-F1AF21EBC357}" type="slidenum">
              <a:rPr lang="en-US" smtClean="0"/>
              <a:t>25</a:t>
            </a:fld>
            <a:endParaRPr lang="en-US" dirty="0"/>
          </a:p>
        </p:txBody>
      </p:sp>
    </p:spTree>
    <p:extLst>
      <p:ext uri="{BB962C8B-B14F-4D97-AF65-F5344CB8AC3E}">
        <p14:creationId xmlns:p14="http://schemas.microsoft.com/office/powerpoint/2010/main" val="2342100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required setbacks in most regulations from building, structures, and other architectural features to allow for maintenance access and repairs. Architectural features like retaining walls, stone walkways, ponds, pools, hot tubs, decks, patios, or fire pits are items to avoid over your OWTS. These heavy architectural features can create problems including lack of maintenance access, septic tank leaks and pipe ruptures. Additionally, swimming pools, sports courts, storage sheds, swing sets, and sand boxes should not be placed over any part of your OWTS due to soil compaction. These features may get damaged if repairs are needed to the OWTS. Decorative items including art or benches are possible, but homeowners must remember that it’s possible to smell odors from an OWTS near the pretreatment components. Fencing and gate placement can affect septic pumper truck access. The hoses on the service truck are heavy and going over fences can cause damage. For tank cleaning, access within 50 feet of the truck is best.</a:t>
            </a:r>
          </a:p>
        </p:txBody>
      </p:sp>
      <p:sp>
        <p:nvSpPr>
          <p:cNvPr id="4" name="Slide Number Placeholder 3"/>
          <p:cNvSpPr>
            <a:spLocks noGrp="1"/>
          </p:cNvSpPr>
          <p:nvPr>
            <p:ph type="sldNum" sz="quarter" idx="5"/>
          </p:nvPr>
        </p:nvSpPr>
        <p:spPr/>
        <p:txBody>
          <a:bodyPr/>
          <a:lstStyle/>
          <a:p>
            <a:fld id="{AF533E96-F078-4B3D-A8F4-F1AF21EBC357}" type="slidenum">
              <a:rPr lang="en-US" smtClean="0"/>
              <a:t>26</a:t>
            </a:fld>
            <a:endParaRPr lang="en-US" dirty="0"/>
          </a:p>
        </p:txBody>
      </p:sp>
    </p:spTree>
    <p:extLst>
      <p:ext uri="{BB962C8B-B14F-4D97-AF65-F5344CB8AC3E}">
        <p14:creationId xmlns:p14="http://schemas.microsoft.com/office/powerpoint/2010/main" val="1404837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Practices and habits within the home can potentially overload the system with more water and waste contaminants than the system was designed to handle. In general, the less contamination you have, the easier it will be for your system to treat the wastewater and the longer your OWTS will last.   Spread out water use when possible to limit surges into the system.</a:t>
            </a:r>
          </a:p>
          <a:p>
            <a:endParaRPr lang="en-US" dirty="0"/>
          </a:p>
          <a:p>
            <a:r>
              <a:rPr lang="en-US" dirty="0"/>
              <a:t>Property owners should be mindful of the products they use and limit cleaners and sanitizers to a minimal amount needed to keep the household clean.</a:t>
            </a:r>
          </a:p>
          <a:p>
            <a:endParaRPr lang="en-US" dirty="0"/>
          </a:p>
          <a:p>
            <a:r>
              <a:rPr lang="en-US" dirty="0"/>
              <a:t>OWTS are primarily designed to handle human waste so other waste created in the home should be handled as solid waste or composted to avoid problems with your OWTS and for system longevity.</a:t>
            </a:r>
          </a:p>
        </p:txBody>
      </p:sp>
      <p:sp>
        <p:nvSpPr>
          <p:cNvPr id="4" name="Slide Number Placeholder 3"/>
          <p:cNvSpPr>
            <a:spLocks noGrp="1"/>
          </p:cNvSpPr>
          <p:nvPr>
            <p:ph type="sldNum" sz="quarter" idx="5"/>
          </p:nvPr>
        </p:nvSpPr>
        <p:spPr/>
        <p:txBody>
          <a:bodyPr/>
          <a:lstStyle/>
          <a:p>
            <a:fld id="{AF533E96-F078-4B3D-A8F4-F1AF21EBC357}" type="slidenum">
              <a:rPr lang="en-US" smtClean="0"/>
              <a:t>27</a:t>
            </a:fld>
            <a:endParaRPr lang="en-US" dirty="0"/>
          </a:p>
        </p:txBody>
      </p:sp>
    </p:spTree>
    <p:extLst>
      <p:ext uri="{BB962C8B-B14F-4D97-AF65-F5344CB8AC3E}">
        <p14:creationId xmlns:p14="http://schemas.microsoft.com/office/powerpoint/2010/main" val="34291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slide with contact information</a:t>
            </a:r>
          </a:p>
          <a:p>
            <a:endParaRPr lang="en-US" dirty="0"/>
          </a:p>
          <a:p>
            <a:r>
              <a:rPr lang="en-US" dirty="0"/>
              <a:t>Picture caption:  Left – septic tank effluent, Right effluent after </a:t>
            </a:r>
            <a:r>
              <a:rPr lang="en-US"/>
              <a:t>advanced pretreatment.</a:t>
            </a:r>
            <a:endParaRPr lang="en-US" dirty="0"/>
          </a:p>
        </p:txBody>
      </p:sp>
      <p:sp>
        <p:nvSpPr>
          <p:cNvPr id="4" name="Slide Number Placeholder 3"/>
          <p:cNvSpPr>
            <a:spLocks noGrp="1"/>
          </p:cNvSpPr>
          <p:nvPr>
            <p:ph type="sldNum" sz="quarter" idx="5"/>
          </p:nvPr>
        </p:nvSpPr>
        <p:spPr/>
        <p:txBody>
          <a:bodyPr/>
          <a:lstStyle/>
          <a:p>
            <a:fld id="{0F199BEB-997B-458C-A4DC-0A4AEA1C5E9C}" type="slidenum">
              <a:rPr lang="en-US" smtClean="0"/>
              <a:t>28</a:t>
            </a:fld>
            <a:endParaRPr lang="en-US" dirty="0"/>
          </a:p>
        </p:txBody>
      </p:sp>
    </p:spTree>
    <p:extLst>
      <p:ext uri="{BB962C8B-B14F-4D97-AF65-F5344CB8AC3E}">
        <p14:creationId xmlns:p14="http://schemas.microsoft.com/office/powerpoint/2010/main" val="1623702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bathe and launder our clothes, water dissolves the sweat and soil and rinses those compounds down the drain. When we flush the toilet, water is used to transport the by-products of our metabolism out of the house.  The primary objective of your OWTS is to remove the waste from the water. Proper treatment of sewage recycles water back into the natural environment with reduced health risks to humans and animals and prevents surface and groundwater contamination. </a:t>
            </a:r>
          </a:p>
        </p:txBody>
      </p:sp>
      <p:sp>
        <p:nvSpPr>
          <p:cNvPr id="4" name="Slide Number Placeholder 3"/>
          <p:cNvSpPr>
            <a:spLocks noGrp="1"/>
          </p:cNvSpPr>
          <p:nvPr>
            <p:ph type="sldNum" sz="quarter" idx="5"/>
          </p:nvPr>
        </p:nvSpPr>
        <p:spPr/>
        <p:txBody>
          <a:bodyPr/>
          <a:lstStyle/>
          <a:p>
            <a:fld id="{AF533E96-F078-4B3D-A8F4-F1AF21EBC357}" type="slidenum">
              <a:rPr lang="en-US" smtClean="0"/>
              <a:t>3</a:t>
            </a:fld>
            <a:endParaRPr lang="en-US" dirty="0"/>
          </a:p>
        </p:txBody>
      </p:sp>
    </p:spTree>
    <p:extLst>
      <p:ext uri="{BB962C8B-B14F-4D97-AF65-F5344CB8AC3E}">
        <p14:creationId xmlns:p14="http://schemas.microsoft.com/office/powerpoint/2010/main" val="258760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The sizing on the left should be adjusted for local regulations.  On the right you could update the home number based on the size of the town/community you are working in.</a:t>
            </a:r>
          </a:p>
          <a:p>
            <a:endParaRPr lang="en-US" i="1" dirty="0"/>
          </a:p>
          <a:p>
            <a:r>
              <a:rPr lang="en-US" i="0" dirty="0"/>
              <a:t>Using 150 gallons per day per bedroom as an example, then the hydraulic loading rate for a three-bedroom home is 450 gallons per day. Again, this is not an average water usage –it is an infrequent daily usage, such as when we wash four or five loads of laundry in the same day.</a:t>
            </a:r>
          </a:p>
          <a:p>
            <a:endParaRPr lang="en-US" i="0" dirty="0"/>
          </a:p>
          <a:p>
            <a:pPr defTabSz="966612">
              <a:defRPr/>
            </a:pPr>
            <a:r>
              <a:rPr lang="en-US" dirty="0"/>
              <a:t>The total amount of water and the pattern of water use affect how well the OWTS performs and how long it will last. . Property owners should be conservative with their water use and time out water usage throughout a day and week whenever possible.</a:t>
            </a:r>
          </a:p>
          <a:p>
            <a:endParaRPr lang="en-US" i="0" dirty="0"/>
          </a:p>
          <a:p>
            <a:r>
              <a:rPr lang="en-US" i="0" dirty="0"/>
              <a:t>A lot of water goes through our systems with the average person using 27,000 gallons per day and a typical household using 58,000 gallons.  Within a small community of 250 homes that will equate to 14.5 million gallons annually.   </a:t>
            </a:r>
          </a:p>
          <a:p>
            <a:endParaRPr lang="en-US" i="1" dirty="0"/>
          </a:p>
          <a:p>
            <a:endParaRPr lang="en-US" i="0" dirty="0"/>
          </a:p>
        </p:txBody>
      </p:sp>
      <p:sp>
        <p:nvSpPr>
          <p:cNvPr id="4" name="Slide Number Placeholder 3"/>
          <p:cNvSpPr>
            <a:spLocks noGrp="1"/>
          </p:cNvSpPr>
          <p:nvPr>
            <p:ph type="sldNum" sz="quarter" idx="5"/>
          </p:nvPr>
        </p:nvSpPr>
        <p:spPr/>
        <p:txBody>
          <a:bodyPr/>
          <a:lstStyle/>
          <a:p>
            <a:fld id="{AF533E96-F078-4B3D-A8F4-F1AF21EBC357}" type="slidenum">
              <a:rPr lang="en-US" smtClean="0"/>
              <a:t>4</a:t>
            </a:fld>
            <a:endParaRPr lang="en-US" dirty="0"/>
          </a:p>
        </p:txBody>
      </p:sp>
    </p:spTree>
    <p:extLst>
      <p:ext uri="{BB962C8B-B14F-4D97-AF65-F5344CB8AC3E}">
        <p14:creationId xmlns:p14="http://schemas.microsoft.com/office/powerpoint/2010/main" val="90944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692D84F-1136-4ED2-8BDE-BFADB022ACB6}" type="slidenum">
              <a:rPr lang="en-US" smtClean="0"/>
              <a:pPr/>
              <a:t>5</a:t>
            </a:fld>
            <a:endParaRPr lang="en-US" dirty="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lang="en-US" dirty="0"/>
              <a:t>Sewage from our home contains four primary groups of contaminants that must be removed to effectively protect public and environmental health.</a:t>
            </a:r>
          </a:p>
          <a:p>
            <a:r>
              <a:rPr lang="en-US" dirty="0"/>
              <a:t>•Pathogens—harmful viruses and bacteria </a:t>
            </a:r>
          </a:p>
          <a:p>
            <a:r>
              <a:rPr lang="en-US" dirty="0"/>
              <a:t>•Solids—organic and inorganic material </a:t>
            </a:r>
          </a:p>
          <a:p>
            <a:r>
              <a:rPr lang="en-US" dirty="0"/>
              <a:t>•Nutrients—nitrogen and phosphorus </a:t>
            </a:r>
          </a:p>
          <a:p>
            <a:r>
              <a:rPr lang="en-US" dirty="0"/>
              <a:t>•Chemicals—cleaning products, personal care products, medications, etc.</a:t>
            </a:r>
          </a:p>
        </p:txBody>
      </p:sp>
    </p:spTree>
    <p:extLst>
      <p:ext uri="{BB962C8B-B14F-4D97-AF65-F5344CB8AC3E}">
        <p14:creationId xmlns:p14="http://schemas.microsoft.com/office/powerpoint/2010/main" val="407598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go through your home and discuss ways to reduce your impact to OWTS.</a:t>
            </a:r>
          </a:p>
        </p:txBody>
      </p:sp>
      <p:sp>
        <p:nvSpPr>
          <p:cNvPr id="4" name="Slide Number Placeholder 3"/>
          <p:cNvSpPr>
            <a:spLocks noGrp="1"/>
          </p:cNvSpPr>
          <p:nvPr>
            <p:ph type="sldNum" sz="quarter" idx="5"/>
          </p:nvPr>
        </p:nvSpPr>
        <p:spPr/>
        <p:txBody>
          <a:bodyPr/>
          <a:lstStyle/>
          <a:p>
            <a:fld id="{AF533E96-F078-4B3D-A8F4-F1AF21EBC357}" type="slidenum">
              <a:rPr lang="en-US" smtClean="0"/>
              <a:t>6</a:t>
            </a:fld>
            <a:endParaRPr lang="en-US" dirty="0"/>
          </a:p>
        </p:txBody>
      </p:sp>
    </p:spTree>
    <p:extLst>
      <p:ext uri="{BB962C8B-B14F-4D97-AF65-F5344CB8AC3E}">
        <p14:creationId xmlns:p14="http://schemas.microsoft.com/office/powerpoint/2010/main" val="300855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Roboto" panose="02000000000000000000" pitchFamily="2" charset="0"/>
              </a:rPr>
              <a:t>In this video "Don't Strain Your Drain," learn about the importance of using water efficiently, staggering water use of water based appliances, and using energy efficient appliances. </a:t>
            </a:r>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7</a:t>
            </a:fld>
            <a:endParaRPr lang="en-US" dirty="0"/>
          </a:p>
        </p:txBody>
      </p:sp>
    </p:spTree>
    <p:extLst>
      <p:ext uri="{BB962C8B-B14F-4D97-AF65-F5344CB8AC3E}">
        <p14:creationId xmlns:p14="http://schemas.microsoft.com/office/powerpoint/2010/main" val="301889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For complete and uniform treatment of waste, the system needs time to work. The ideal situation would be to have sewage enter the system as evenly as possible throughout the day and week. Allowing faucets to drip, fixtures to leak, and continually running water to wash and rinse dishes, shave, and brush teeth are wasteful water habits that contribute to extra wastewater entering the OWTS.</a:t>
            </a:r>
          </a:p>
          <a:p>
            <a:r>
              <a:rPr lang="en-US" dirty="0"/>
              <a:t>One of the best ways to reduce the amount of water needing to be treated by the OWTS is to replace old water-using appliances. Look for WaterSense (epa.gov/watersense/watersense-products) labeled products which are backed by independent, third-party certification and meet EPA’s specifications for water efficiency and performance.</a:t>
            </a:r>
          </a:p>
          <a:p>
            <a:endParaRPr lang="en-US" dirty="0"/>
          </a:p>
          <a:p>
            <a:r>
              <a:rPr lang="en-US" dirty="0"/>
              <a:t>Choose biodegradable, nontoxic and hypoallergenic products when possible and limit or eliminate the use of antibacterial soap/cleaners.</a:t>
            </a:r>
          </a:p>
        </p:txBody>
      </p:sp>
      <p:sp>
        <p:nvSpPr>
          <p:cNvPr id="4" name="Slide Number Placeholder 3"/>
          <p:cNvSpPr>
            <a:spLocks noGrp="1"/>
          </p:cNvSpPr>
          <p:nvPr>
            <p:ph type="sldNum" sz="quarter" idx="5"/>
          </p:nvPr>
        </p:nvSpPr>
        <p:spPr/>
        <p:txBody>
          <a:bodyPr/>
          <a:lstStyle/>
          <a:p>
            <a:fld id="{AF533E96-F078-4B3D-A8F4-F1AF21EBC357}" type="slidenum">
              <a:rPr lang="en-US" smtClean="0"/>
              <a:t>8</a:t>
            </a:fld>
            <a:endParaRPr lang="en-US" dirty="0"/>
          </a:p>
        </p:txBody>
      </p:sp>
    </p:spTree>
    <p:extLst>
      <p:ext uri="{BB962C8B-B14F-4D97-AF65-F5344CB8AC3E}">
        <p14:creationId xmlns:p14="http://schemas.microsoft.com/office/powerpoint/2010/main" val="3857402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Roboto" panose="02000000000000000000" pitchFamily="2" charset="0"/>
              </a:rPr>
              <a:t>In this video, "Don't Overload the Commode," learn about what can be flushed down the toilet, and what should be thrown in the trash. </a:t>
            </a:r>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9</a:t>
            </a:fld>
            <a:endParaRPr lang="en-US" dirty="0"/>
          </a:p>
        </p:txBody>
      </p:sp>
    </p:spTree>
    <p:extLst>
      <p:ext uri="{BB962C8B-B14F-4D97-AF65-F5344CB8AC3E}">
        <p14:creationId xmlns:p14="http://schemas.microsoft.com/office/powerpoint/2010/main" val="4242124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1212" y="3311013"/>
            <a:ext cx="7989723" cy="840658"/>
          </a:xfrm>
          <a:noFill/>
          <a:effectLst>
            <a:outerShdw blurRad="50800" dist="38100" dir="2700000" algn="tl" rotWithShape="0">
              <a:prstClr val="black">
                <a:alpha val="40000"/>
              </a:prstClr>
            </a:outerShdw>
          </a:effectLst>
        </p:spPr>
        <p:txBody>
          <a:bodyPr>
            <a:normAutofit/>
          </a:bodyPr>
          <a:lstStyle>
            <a:lvl1pPr algn="ct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8588" y="4181177"/>
            <a:ext cx="7975483" cy="685791"/>
          </a:xfrm>
        </p:spPr>
        <p:txBody>
          <a:bodyPr>
            <a:normAutofit/>
          </a:bodyPr>
          <a:lstStyle>
            <a:lvl1pPr marL="0" indent="0" algn="ctr">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Logo&#10;&#10;Description automatically generated">
            <a:extLst>
              <a:ext uri="{FF2B5EF4-FFF2-40B4-BE49-F238E27FC236}">
                <a16:creationId xmlns:a16="http://schemas.microsoft.com/office/drawing/2014/main" id="{F65FF45D-3766-B4F5-E5D3-263C25C45F34}"/>
              </a:ext>
            </a:extLst>
          </p:cNvPr>
          <p:cNvPicPr>
            <a:picLocks noChangeAspect="1"/>
          </p:cNvPicPr>
          <p:nvPr userDrawn="1"/>
        </p:nvPicPr>
        <p:blipFill>
          <a:blip r:embed="rId3"/>
          <a:stretch>
            <a:fillRect/>
          </a:stretch>
        </p:blipFill>
        <p:spPr>
          <a:xfrm>
            <a:off x="7850352" y="4537933"/>
            <a:ext cx="1199127" cy="554179"/>
          </a:xfrm>
          <a:prstGeom prst="rect">
            <a:avLst/>
          </a:prstGeom>
        </p:spPr>
      </p:pic>
      <p:pic>
        <p:nvPicPr>
          <p:cNvPr id="8" name="Picture 7">
            <a:extLst>
              <a:ext uri="{FF2B5EF4-FFF2-40B4-BE49-F238E27FC236}">
                <a16:creationId xmlns:a16="http://schemas.microsoft.com/office/drawing/2014/main" id="{DE04F009-33A4-F350-CC0F-E03322861414}"/>
              </a:ext>
            </a:extLst>
          </p:cNvPr>
          <p:cNvPicPr>
            <a:picLocks noChangeAspect="1"/>
          </p:cNvPicPr>
          <p:nvPr userDrawn="1"/>
        </p:nvPicPr>
        <p:blipFill>
          <a:blip r:embed="rId4"/>
          <a:stretch>
            <a:fillRect/>
          </a:stretch>
        </p:blipFill>
        <p:spPr>
          <a:xfrm>
            <a:off x="94521" y="4702581"/>
            <a:ext cx="1516519" cy="387786"/>
          </a:xfrm>
          <a:prstGeom prst="rect">
            <a:avLst/>
          </a:prstGeom>
        </p:spPr>
      </p:pic>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89427"/>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09277" y="934570"/>
            <a:ext cx="8498541" cy="34155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logo right-shape on bottom">
    <p:spTree>
      <p:nvGrpSpPr>
        <p:cNvPr id="1" name=""/>
        <p:cNvGrpSpPr/>
        <p:nvPr/>
      </p:nvGrpSpPr>
      <p:grpSpPr>
        <a:xfrm>
          <a:off x="0" y="0"/>
          <a:ext cx="0" cy="0"/>
          <a:chOff x="0" y="0"/>
          <a:chExt cx="0" cy="0"/>
        </a:xfrm>
      </p:grpSpPr>
      <p:pic>
        <p:nvPicPr>
          <p:cNvPr id="3" name="Google Shape;82;p13">
            <a:extLst>
              <a:ext uri="{FF2B5EF4-FFF2-40B4-BE49-F238E27FC236}">
                <a16:creationId xmlns:a16="http://schemas.microsoft.com/office/drawing/2014/main" id="{E5324170-F25E-4921-AC50-29A54E600A8C}"/>
              </a:ext>
            </a:extLst>
          </p:cNvPr>
          <p:cNvPicPr preferRelativeResize="0">
            <a:picLocks noChangeAspect="1"/>
          </p:cNvPicPr>
          <p:nvPr userDrawn="1"/>
        </p:nvPicPr>
        <p:blipFill rotWithShape="1">
          <a:blip r:embed="rId2">
            <a:alphaModFix/>
          </a:blip>
          <a:srcRect b="52339"/>
          <a:stretch/>
        </p:blipFill>
        <p:spPr>
          <a:xfrm>
            <a:off x="0" y="3121513"/>
            <a:ext cx="9155430" cy="2021987"/>
          </a:xfrm>
          <a:prstGeom prst="rect">
            <a:avLst/>
          </a:prstGeom>
          <a:noFill/>
          <a:ln>
            <a:noFill/>
          </a:ln>
        </p:spPr>
      </p:pic>
      <p:sp>
        <p:nvSpPr>
          <p:cNvPr id="6" name="Title 1">
            <a:extLst>
              <a:ext uri="{FF2B5EF4-FFF2-40B4-BE49-F238E27FC236}">
                <a16:creationId xmlns:a16="http://schemas.microsoft.com/office/drawing/2014/main" id="{FE9C1F69-E54C-4AAC-86B7-1EEF38C19B2D}"/>
              </a:ext>
            </a:extLst>
          </p:cNvPr>
          <p:cNvSpPr>
            <a:spLocks noGrp="1"/>
          </p:cNvSpPr>
          <p:nvPr>
            <p:ph type="title"/>
          </p:nvPr>
        </p:nvSpPr>
        <p:spPr>
          <a:xfrm>
            <a:off x="1002716" y="862096"/>
            <a:ext cx="7008017" cy="514350"/>
          </a:xfrm>
        </p:spPr>
        <p:txBody>
          <a:bodyPr vert="horz" lIns="91440" tIns="45720" rIns="91440" bIns="45720" rtlCol="0" anchor="t">
            <a:noAutofit/>
          </a:bodyPr>
          <a:lstStyle>
            <a:lvl1pPr>
              <a:defRPr lang="en-US" sz="3200" b="1">
                <a:solidFill>
                  <a:schemeClr val="bg1"/>
                </a:solidFill>
                <a:latin typeface="Helvetica Neue" panose="02000503000000020004" pitchFamily="2"/>
              </a:defRPr>
            </a:lvl1pPr>
          </a:lstStyle>
          <a:p>
            <a:pPr lvl="0"/>
            <a:r>
              <a:rPr lang="en-US" dirty="0"/>
              <a:t>Click to edit Master title style</a:t>
            </a:r>
          </a:p>
        </p:txBody>
      </p:sp>
      <p:sp>
        <p:nvSpPr>
          <p:cNvPr id="4" name="Text Placeholder 3">
            <a:extLst>
              <a:ext uri="{FF2B5EF4-FFF2-40B4-BE49-F238E27FC236}">
                <a16:creationId xmlns:a16="http://schemas.microsoft.com/office/drawing/2014/main" id="{037AD276-16D6-49FC-8081-89064E2CBEAA}"/>
              </a:ext>
            </a:extLst>
          </p:cNvPr>
          <p:cNvSpPr>
            <a:spLocks noGrp="1"/>
          </p:cNvSpPr>
          <p:nvPr>
            <p:ph type="body" sz="quarter" idx="10"/>
          </p:nvPr>
        </p:nvSpPr>
        <p:spPr>
          <a:xfrm>
            <a:off x="1067991" y="1619845"/>
            <a:ext cx="7008017" cy="1903810"/>
          </a:xfrm>
        </p:spPr>
        <p:txBody>
          <a:bodyPr/>
          <a:lstStyle>
            <a:lvl1pPr>
              <a:defRPr>
                <a:solidFill>
                  <a:schemeClr val="bg1"/>
                </a:solidFill>
              </a:defRPr>
            </a:lvl1pPr>
            <a:lvl4pPr>
              <a:defRPr>
                <a:solidFill>
                  <a:schemeClr val="tx2">
                    <a:lumMod val="75000"/>
                  </a:schemeClr>
                </a:solidFill>
              </a:defRPr>
            </a:lvl4pPr>
            <a:lvl5pPr>
              <a:defRPr>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346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CAP Titl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0820541-66CA-40E5-AD75-7716D083E43A}"/>
              </a:ext>
            </a:extLst>
          </p:cNvPr>
          <p:cNvSpPr/>
          <p:nvPr userDrawn="1"/>
        </p:nvSpPr>
        <p:spPr>
          <a:xfrm>
            <a:off x="1" y="0"/>
            <a:ext cx="220256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Text Placeholder 35">
            <a:extLst>
              <a:ext uri="{FF2B5EF4-FFF2-40B4-BE49-F238E27FC236}">
                <a16:creationId xmlns:a16="http://schemas.microsoft.com/office/drawing/2014/main" id="{34530A1C-B5EB-4983-9BEF-7A27A7D9F283}"/>
              </a:ext>
            </a:extLst>
          </p:cNvPr>
          <p:cNvSpPr>
            <a:spLocks noGrp="1"/>
          </p:cNvSpPr>
          <p:nvPr>
            <p:ph type="body" sz="quarter" idx="10" hasCustomPrompt="1"/>
          </p:nvPr>
        </p:nvSpPr>
        <p:spPr>
          <a:xfrm>
            <a:off x="2557554" y="1134695"/>
            <a:ext cx="6026517" cy="1541859"/>
          </a:xfrm>
        </p:spPr>
        <p:txBody>
          <a:bodyPr>
            <a:normAutofit/>
          </a:bodyPr>
          <a:lstStyle>
            <a:lvl1pPr marL="0" indent="0">
              <a:buNone/>
              <a:defRPr sz="3300" b="1">
                <a:solidFill>
                  <a:schemeClr val="bg1"/>
                </a:solidFill>
                <a:latin typeface="Helvetica Neue" panose="02000503000000020004" pitchFamily="2"/>
              </a:defRPr>
            </a:lvl1pPr>
          </a:lstStyle>
          <a:p>
            <a:pPr lvl="0"/>
            <a:r>
              <a:rPr lang="en-US"/>
              <a:t>Click to add title</a:t>
            </a:r>
          </a:p>
        </p:txBody>
      </p:sp>
      <p:pic>
        <p:nvPicPr>
          <p:cNvPr id="34" name="Google Shape;25;p3">
            <a:extLst>
              <a:ext uri="{FF2B5EF4-FFF2-40B4-BE49-F238E27FC236}">
                <a16:creationId xmlns:a16="http://schemas.microsoft.com/office/drawing/2014/main" id="{897BD587-D018-4DAD-A9E5-2C4B527B25ED}"/>
              </a:ext>
            </a:extLst>
          </p:cNvPr>
          <p:cNvPicPr preferRelativeResize="0">
            <a:picLocks noChangeAspect="1"/>
          </p:cNvPicPr>
          <p:nvPr userDrawn="1"/>
        </p:nvPicPr>
        <p:blipFill>
          <a:blip r:embed="rId3">
            <a:alphaModFix/>
          </a:blip>
          <a:stretch>
            <a:fillRect/>
          </a:stretch>
        </p:blipFill>
        <p:spPr>
          <a:xfrm>
            <a:off x="522793" y="311735"/>
            <a:ext cx="1156983" cy="1645920"/>
          </a:xfrm>
          <a:prstGeom prst="rect">
            <a:avLst/>
          </a:prstGeom>
          <a:noFill/>
          <a:ln>
            <a:noFill/>
          </a:ln>
        </p:spPr>
      </p:pic>
      <p:cxnSp>
        <p:nvCxnSpPr>
          <p:cNvPr id="41" name="Straight Connector 40">
            <a:extLst>
              <a:ext uri="{FF2B5EF4-FFF2-40B4-BE49-F238E27FC236}">
                <a16:creationId xmlns:a16="http://schemas.microsoft.com/office/drawing/2014/main" id="{FD5BA77D-5EA3-4224-8770-2F5DED399755}"/>
              </a:ext>
            </a:extLst>
          </p:cNvPr>
          <p:cNvCxnSpPr/>
          <p:nvPr userDrawn="1"/>
        </p:nvCxnSpPr>
        <p:spPr>
          <a:xfrm>
            <a:off x="2465738" y="256520"/>
            <a:ext cx="60281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E58BEC8-D4E1-4005-8C83-2EFD4008C98C}"/>
              </a:ext>
            </a:extLst>
          </p:cNvPr>
          <p:cNvCxnSpPr/>
          <p:nvPr userDrawn="1"/>
        </p:nvCxnSpPr>
        <p:spPr>
          <a:xfrm>
            <a:off x="2465738" y="4743014"/>
            <a:ext cx="602818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2FF549F-A6A4-AD43-FCB3-BCED4EFC7AF4}"/>
              </a:ext>
            </a:extLst>
          </p:cNvPr>
          <p:cNvSpPr>
            <a:spLocks noGrp="1"/>
          </p:cNvSpPr>
          <p:nvPr>
            <p:ph type="subTitle" idx="1"/>
          </p:nvPr>
        </p:nvSpPr>
        <p:spPr>
          <a:xfrm>
            <a:off x="2375587" y="3323014"/>
            <a:ext cx="6118333" cy="685791"/>
          </a:xfrm>
        </p:spPr>
        <p:txBody>
          <a:bodyPr>
            <a:normAutofit/>
          </a:bodyPr>
          <a:lstStyle>
            <a:lvl1pPr marL="0" indent="0" algn="ctr">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2" name="Picture 1" descr="Logo&#10;&#10;Description automatically generated">
            <a:extLst>
              <a:ext uri="{FF2B5EF4-FFF2-40B4-BE49-F238E27FC236}">
                <a16:creationId xmlns:a16="http://schemas.microsoft.com/office/drawing/2014/main" id="{73F41F6D-B730-423E-B153-366C3E1664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9583" y="2413072"/>
            <a:ext cx="1823401" cy="526963"/>
          </a:xfrm>
          <a:prstGeom prst="rect">
            <a:avLst/>
          </a:prstGeom>
        </p:spPr>
      </p:pic>
    </p:spTree>
    <p:custDataLst>
      <p:tags r:id="rId1"/>
    </p:custDataLst>
    <p:extLst>
      <p:ext uri="{BB962C8B-B14F-4D97-AF65-F5344CB8AC3E}">
        <p14:creationId xmlns:p14="http://schemas.microsoft.com/office/powerpoint/2010/main" val="539627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836393"/>
            <a:ext cx="8246070" cy="763526"/>
          </a:xfrm>
        </p:spPr>
        <p:txBody>
          <a:bodyPr>
            <a:normAutofit/>
          </a:bodyPr>
          <a:lstStyle>
            <a:lvl1pPr algn="ctr">
              <a:defRPr sz="36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26843" y="1622323"/>
            <a:ext cx="8246070" cy="3453942"/>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5500" y="465530"/>
            <a:ext cx="6461299" cy="725349"/>
          </a:xfrm>
        </p:spPr>
        <p:txBody>
          <a:bodyPr>
            <a:normAutofit/>
          </a:bodyPr>
          <a:lstStyle>
            <a:lvl1pPr algn="l">
              <a:defRPr sz="360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225500" y="1229055"/>
            <a:ext cx="6804200" cy="3914445"/>
          </a:xfrm>
        </p:spPr>
        <p:txBody>
          <a:bodyPr/>
          <a:lstStyle>
            <a:lvl1pPr>
              <a:defRPr sz="2800">
                <a:solidFill>
                  <a:schemeClr val="accent1">
                    <a:lumMod val="75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750586"/>
            <a:ext cx="8229600" cy="85725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1" y="1543051"/>
            <a:ext cx="4038600" cy="339447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01988" y="1543051"/>
            <a:ext cx="4038600" cy="339447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0067" y="846831"/>
            <a:ext cx="8093365" cy="763525"/>
          </a:xfrm>
        </p:spPr>
        <p:txBody>
          <a:bodyPr>
            <a:normAutofit/>
          </a:bodyPr>
          <a:lstStyle>
            <a:lvl1pPr algn="ctr">
              <a:defRPr sz="360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729267"/>
            <a:ext cx="4040188"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201664"/>
            <a:ext cx="4040188" cy="2820812"/>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729267"/>
            <a:ext cx="4041775"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201664"/>
            <a:ext cx="4041775" cy="2820812"/>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4435" y="757308"/>
            <a:ext cx="8229600" cy="85725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53074F12-AA26-4AC8-9962-C36BB8F32554}" type="datetimeFigureOut">
              <a:rPr lang="en-US" smtClean="0"/>
              <a:pPr/>
              <a:t>7/5/2023</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36471"/>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995082"/>
            <a:ext cx="5111750" cy="4040842"/>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694328"/>
            <a:ext cx="3008313" cy="33415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9386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790140"/>
            <a:ext cx="8229600" cy="32054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4" r:id="rId11"/>
    <p:sldLayoutId id="2147483665" r:id="rId12"/>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90FDDA4-03BE-A6DD-28FA-FAE46A9F4055}"/>
              </a:ext>
            </a:extLst>
          </p:cNvPr>
          <p:cNvSpPr>
            <a:spLocks noGrp="1"/>
          </p:cNvSpPr>
          <p:nvPr>
            <p:ph type="ctrTitle"/>
          </p:nvPr>
        </p:nvSpPr>
        <p:spPr>
          <a:xfrm>
            <a:off x="769163" y="3121819"/>
            <a:ext cx="7989723" cy="840658"/>
          </a:xfrm>
        </p:spPr>
        <p:txBody>
          <a:bodyPr>
            <a:normAutofit/>
          </a:bodyPr>
          <a:lstStyle/>
          <a:p>
            <a:r>
              <a:rPr lang="en-US" sz="4400" dirty="0"/>
              <a:t>Module 3</a:t>
            </a:r>
          </a:p>
        </p:txBody>
      </p:sp>
      <p:sp>
        <p:nvSpPr>
          <p:cNvPr id="2" name="Text Placeholder 1">
            <a:extLst>
              <a:ext uri="{FF2B5EF4-FFF2-40B4-BE49-F238E27FC236}">
                <a16:creationId xmlns:a16="http://schemas.microsoft.com/office/drawing/2014/main" id="{6B356484-F0BC-4B20-86F5-6BAEEA39181B}"/>
              </a:ext>
            </a:extLst>
          </p:cNvPr>
          <p:cNvSpPr>
            <a:spLocks noGrp="1"/>
          </p:cNvSpPr>
          <p:nvPr>
            <p:ph type="subTitle" idx="1"/>
          </p:nvPr>
        </p:nvSpPr>
        <p:spPr>
          <a:xfrm>
            <a:off x="769163" y="3796172"/>
            <a:ext cx="7975483" cy="685791"/>
          </a:xfrm>
        </p:spPr>
        <p:txBody>
          <a:bodyPr>
            <a:normAutofit lnSpcReduction="10000"/>
          </a:bodyPr>
          <a:lstStyle/>
          <a:p>
            <a:r>
              <a:rPr lang="en-US" sz="4000" dirty="0"/>
              <a:t>Home Management Tips</a:t>
            </a:r>
          </a:p>
        </p:txBody>
      </p:sp>
      <p:pic>
        <p:nvPicPr>
          <p:cNvPr id="4" name="Picture 3" descr="MAP logo">
            <a:extLst>
              <a:ext uri="{FF2B5EF4-FFF2-40B4-BE49-F238E27FC236}">
                <a16:creationId xmlns:a16="http://schemas.microsoft.com/office/drawing/2014/main" id="{A0CF311D-03BC-4CAC-B37E-451F271A6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998" y="174762"/>
            <a:ext cx="2104057" cy="980705"/>
          </a:xfrm>
          <a:prstGeom prst="rect">
            <a:avLst/>
          </a:prstGeom>
        </p:spPr>
      </p:pic>
      <p:pic>
        <p:nvPicPr>
          <p:cNvPr id="5" name="Picture 4">
            <a:extLst>
              <a:ext uri="{FF2B5EF4-FFF2-40B4-BE49-F238E27FC236}">
                <a16:creationId xmlns:a16="http://schemas.microsoft.com/office/drawing/2014/main" id="{4A44123D-A162-44EA-9CBF-34D262BCDBE3}"/>
              </a:ext>
            </a:extLst>
          </p:cNvPr>
          <p:cNvPicPr>
            <a:picLocks noChangeAspect="1" noChangeArrowheads="1"/>
          </p:cNvPicPr>
          <p:nvPr/>
        </p:nvPicPr>
        <p:blipFill>
          <a:blip r:embed="rId5"/>
          <a:srcRect/>
          <a:stretch>
            <a:fillRect/>
          </a:stretch>
        </p:blipFill>
        <p:spPr bwMode="auto">
          <a:xfrm>
            <a:off x="9429998" y="1249409"/>
            <a:ext cx="1195712" cy="41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drawing of a face&#10;&#10;Description generated with high confidence">
            <a:extLst>
              <a:ext uri="{FF2B5EF4-FFF2-40B4-BE49-F238E27FC236}">
                <a16:creationId xmlns:a16="http://schemas.microsoft.com/office/drawing/2014/main" id="{8C1799A9-68B1-415F-8CE8-A292EC195E27}"/>
              </a:ext>
            </a:extLst>
          </p:cNvPr>
          <p:cNvPicPr>
            <a:picLocks noChangeAspect="1"/>
          </p:cNvPicPr>
          <p:nvPr/>
        </p:nvPicPr>
        <p:blipFill>
          <a:blip r:embed="rId6"/>
          <a:stretch>
            <a:fillRect/>
          </a:stretch>
        </p:blipFill>
        <p:spPr>
          <a:xfrm>
            <a:off x="9429998" y="1994765"/>
            <a:ext cx="1279379" cy="509867"/>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231ED47E-DABE-4BFC-A41A-AAB1982E020A}"/>
              </a:ext>
            </a:extLst>
          </p:cNvPr>
          <p:cNvPicPr>
            <a:picLocks noChangeAspect="1"/>
          </p:cNvPicPr>
          <p:nvPr/>
        </p:nvPicPr>
        <p:blipFill>
          <a:blip r:embed="rId7"/>
          <a:stretch>
            <a:fillRect/>
          </a:stretch>
        </p:blipFill>
        <p:spPr>
          <a:xfrm>
            <a:off x="9429998" y="2638867"/>
            <a:ext cx="1526235" cy="611534"/>
          </a:xfrm>
          <a:prstGeom prst="rect">
            <a:avLst/>
          </a:prstGeom>
        </p:spPr>
      </p:pic>
      <p:pic>
        <p:nvPicPr>
          <p:cNvPr id="8" name="Picture 7" descr="A close up of a sign&#10;&#10;Description automatically generated">
            <a:extLst>
              <a:ext uri="{FF2B5EF4-FFF2-40B4-BE49-F238E27FC236}">
                <a16:creationId xmlns:a16="http://schemas.microsoft.com/office/drawing/2014/main" id="{CD249B71-9106-4030-8E21-25B9B251F1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9998" y="3542148"/>
            <a:ext cx="2457450" cy="596920"/>
          </a:xfrm>
          <a:prstGeom prst="rect">
            <a:avLst/>
          </a:prstGeom>
        </p:spPr>
      </p:pic>
      <p:pic>
        <p:nvPicPr>
          <p:cNvPr id="9" name="Picture 8" descr="A picture containing building, drawing&#10;&#10;Description automatically generated">
            <a:extLst>
              <a:ext uri="{FF2B5EF4-FFF2-40B4-BE49-F238E27FC236}">
                <a16:creationId xmlns:a16="http://schemas.microsoft.com/office/drawing/2014/main" id="{8C42148B-D656-4DA1-8A6E-7B45DE4FE2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9998" y="4370998"/>
            <a:ext cx="1475305" cy="772502"/>
          </a:xfrm>
          <a:prstGeom prst="rect">
            <a:avLst/>
          </a:prstGeom>
        </p:spPr>
      </p:pic>
    </p:spTree>
    <p:custDataLst>
      <p:tags r:id="rId1"/>
    </p:custDataLst>
    <p:extLst>
      <p:ext uri="{BB962C8B-B14F-4D97-AF65-F5344CB8AC3E}">
        <p14:creationId xmlns:p14="http://schemas.microsoft.com/office/powerpoint/2010/main" val="3224835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97F84-408B-15FC-B127-BE494CEE15FB}"/>
              </a:ext>
            </a:extLst>
          </p:cNvPr>
          <p:cNvSpPr>
            <a:spLocks noGrp="1"/>
          </p:cNvSpPr>
          <p:nvPr>
            <p:ph type="title"/>
          </p:nvPr>
        </p:nvSpPr>
        <p:spPr/>
        <p:txBody>
          <a:bodyPr/>
          <a:lstStyle/>
          <a:p>
            <a:r>
              <a:rPr lang="en-US" dirty="0"/>
              <a:t>Bathroom Recommendations</a:t>
            </a:r>
          </a:p>
        </p:txBody>
      </p:sp>
      <p:sp>
        <p:nvSpPr>
          <p:cNvPr id="3" name="Content Placeholder 2">
            <a:extLst>
              <a:ext uri="{FF2B5EF4-FFF2-40B4-BE49-F238E27FC236}">
                <a16:creationId xmlns:a16="http://schemas.microsoft.com/office/drawing/2014/main" id="{B335C961-D2CA-BCAE-D396-93B129880ED4}"/>
              </a:ext>
            </a:extLst>
          </p:cNvPr>
          <p:cNvSpPr>
            <a:spLocks noGrp="1"/>
          </p:cNvSpPr>
          <p:nvPr>
            <p:ph sz="half" idx="1"/>
          </p:nvPr>
        </p:nvSpPr>
        <p:spPr/>
        <p:txBody>
          <a:bodyPr>
            <a:normAutofit fontScale="85000" lnSpcReduction="10000"/>
          </a:bodyPr>
          <a:lstStyle/>
          <a:p>
            <a:r>
              <a:rPr lang="en-US" altLang="en-US" dirty="0"/>
              <a:t>Toilet is #1 water user in a homes (24%)</a:t>
            </a:r>
          </a:p>
          <a:p>
            <a:pPr lvl="1"/>
            <a:r>
              <a:rPr lang="en-US" altLang="en-US" dirty="0"/>
              <a:t>Replace old 5+ gallon flush toilets </a:t>
            </a:r>
            <a:r>
              <a:rPr lang="en-US" dirty="0"/>
              <a:t>with low or dual flush toilets to use 1.6 gallons per flush or less </a:t>
            </a:r>
          </a:p>
          <a:p>
            <a:r>
              <a:rPr lang="en-US" altLang="en-US" dirty="0"/>
              <a:t>Fix leaking problems</a:t>
            </a:r>
          </a:p>
          <a:p>
            <a:pPr lvl="1"/>
            <a:r>
              <a:rPr lang="en-US" altLang="en-US" dirty="0"/>
              <a:t>Typically, a simple gasket that if not replaced can add 100s of gallons of water per day</a:t>
            </a:r>
            <a:endParaRPr lang="en-US" dirty="0"/>
          </a:p>
        </p:txBody>
      </p:sp>
      <p:pic>
        <p:nvPicPr>
          <p:cNvPr id="8" name="Picture 4" descr="Toilet">
            <a:extLst>
              <a:ext uri="{FF2B5EF4-FFF2-40B4-BE49-F238E27FC236}">
                <a16:creationId xmlns:a16="http://schemas.microsoft.com/office/drawing/2014/main" id="{3286FDF7-B3E1-75C7-D7BD-7A889798D2D7}"/>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363522" y="1543050"/>
            <a:ext cx="2715906" cy="3394075"/>
          </a:xfrm>
          <a:prstGeom prst="rect">
            <a:avLst/>
          </a:prstGeom>
          <a:solidFill>
            <a:srgbClr val="FFFFFF"/>
          </a:solidFill>
          <a:ln w="19050">
            <a:solidFill>
              <a:srgbClr val="00B0F0"/>
            </a:solidFill>
            <a:miter lim="800000"/>
            <a:headEnd/>
            <a:tailEnd/>
          </a:ln>
        </p:spPr>
      </p:pic>
    </p:spTree>
    <p:extLst>
      <p:ext uri="{BB962C8B-B14F-4D97-AF65-F5344CB8AC3E}">
        <p14:creationId xmlns:p14="http://schemas.microsoft.com/office/powerpoint/2010/main" val="1881114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D19E-9EBB-525A-48F5-7D1AE6B6FAB8}"/>
              </a:ext>
            </a:extLst>
          </p:cNvPr>
          <p:cNvSpPr>
            <a:spLocks noGrp="1"/>
          </p:cNvSpPr>
          <p:nvPr>
            <p:ph type="title"/>
          </p:nvPr>
        </p:nvSpPr>
        <p:spPr/>
        <p:txBody>
          <a:bodyPr>
            <a:normAutofit fontScale="90000"/>
          </a:bodyPr>
          <a:lstStyle/>
          <a:p>
            <a:r>
              <a:rPr lang="en-US" dirty="0"/>
              <a:t>Bathroom Recommendations Cont’d</a:t>
            </a:r>
          </a:p>
        </p:txBody>
      </p:sp>
      <p:sp>
        <p:nvSpPr>
          <p:cNvPr id="3" name="Content Placeholder 2">
            <a:extLst>
              <a:ext uri="{FF2B5EF4-FFF2-40B4-BE49-F238E27FC236}">
                <a16:creationId xmlns:a16="http://schemas.microsoft.com/office/drawing/2014/main" id="{14AAF650-4B98-0BEA-BFB0-95743BFA42AC}"/>
              </a:ext>
            </a:extLst>
          </p:cNvPr>
          <p:cNvSpPr>
            <a:spLocks noGrp="1"/>
          </p:cNvSpPr>
          <p:nvPr>
            <p:ph sz="half" idx="1"/>
          </p:nvPr>
        </p:nvSpPr>
        <p:spPr/>
        <p:txBody>
          <a:bodyPr/>
          <a:lstStyle/>
          <a:p>
            <a:r>
              <a:rPr lang="en-US" altLang="en-US" dirty="0">
                <a:solidFill>
                  <a:schemeClr val="bg1"/>
                </a:solidFill>
              </a:rPr>
              <a:t>Many toilet cleaners are very hard on OWTS </a:t>
            </a:r>
          </a:p>
          <a:p>
            <a:r>
              <a:rPr lang="en-US" altLang="en-US" dirty="0">
                <a:solidFill>
                  <a:schemeClr val="bg1"/>
                </a:solidFill>
              </a:rPr>
              <a:t>Do not use automatic sanitizers</a:t>
            </a:r>
          </a:p>
          <a:p>
            <a:r>
              <a:rPr lang="en-US" altLang="en-US" dirty="0">
                <a:solidFill>
                  <a:schemeClr val="bg1"/>
                </a:solidFill>
              </a:rPr>
              <a:t>Small amount with  “elbow grease”</a:t>
            </a:r>
          </a:p>
          <a:p>
            <a:endParaRPr lang="en-US" dirty="0"/>
          </a:p>
        </p:txBody>
      </p:sp>
      <p:sp>
        <p:nvSpPr>
          <p:cNvPr id="4" name="Content Placeholder 3">
            <a:extLst>
              <a:ext uri="{FF2B5EF4-FFF2-40B4-BE49-F238E27FC236}">
                <a16:creationId xmlns:a16="http://schemas.microsoft.com/office/drawing/2014/main" id="{068F3C2E-D9EB-48B6-EDBC-D9C2674D1BB4}"/>
              </a:ext>
            </a:extLst>
          </p:cNvPr>
          <p:cNvSpPr>
            <a:spLocks noGrp="1"/>
          </p:cNvSpPr>
          <p:nvPr>
            <p:ph sz="half" idx="2"/>
          </p:nvPr>
        </p:nvSpPr>
        <p:spPr/>
        <p:txBody>
          <a:bodyPr/>
          <a:lstStyle/>
          <a:p>
            <a:r>
              <a:rPr lang="en-US" dirty="0">
                <a:solidFill>
                  <a:schemeClr val="bg1"/>
                </a:solidFill>
              </a:rPr>
              <a:t>Only put human waste and toilet paper in the toilet</a:t>
            </a:r>
          </a:p>
          <a:p>
            <a:pPr lvl="1"/>
            <a:r>
              <a:rPr lang="en-US" dirty="0"/>
              <a:t>No kleenex</a:t>
            </a:r>
            <a:r>
              <a:rPr lang="en-US" altLang="en-US" dirty="0"/>
              <a:t>, q-tips, cigarettes, hair, cotton balls, wipes, condoms, feminine products, unused medication</a:t>
            </a:r>
          </a:p>
        </p:txBody>
      </p:sp>
    </p:spTree>
    <p:extLst>
      <p:ext uri="{BB962C8B-B14F-4D97-AF65-F5344CB8AC3E}">
        <p14:creationId xmlns:p14="http://schemas.microsoft.com/office/powerpoint/2010/main" val="1961322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dirty="0"/>
              <a:t>Bathroom Cont’d Bathing</a:t>
            </a:r>
          </a:p>
        </p:txBody>
      </p:sp>
      <p:sp>
        <p:nvSpPr>
          <p:cNvPr id="55299" name="Rectangle 3"/>
          <p:cNvSpPr>
            <a:spLocks noGrp="1" noChangeArrowheads="1"/>
          </p:cNvSpPr>
          <p:nvPr>
            <p:ph idx="1"/>
          </p:nvPr>
        </p:nvSpPr>
        <p:spPr>
          <a:xfrm>
            <a:off x="381349" y="1365148"/>
            <a:ext cx="8246070" cy="3453942"/>
          </a:xfrm>
        </p:spPr>
        <p:txBody>
          <a:bodyPr>
            <a:normAutofit fontScale="92500" lnSpcReduction="20000"/>
          </a:bodyPr>
          <a:lstStyle/>
          <a:p>
            <a:endParaRPr lang="en-US" altLang="en-US" dirty="0"/>
          </a:p>
          <a:p>
            <a:r>
              <a:rPr lang="en-US" altLang="en-US" dirty="0"/>
              <a:t>Take shorter showers versus baths</a:t>
            </a:r>
          </a:p>
          <a:p>
            <a:r>
              <a:rPr lang="en-US" altLang="en-US" dirty="0"/>
              <a:t>Use low flow fixtures (&lt; 2 gpm)</a:t>
            </a:r>
          </a:p>
          <a:p>
            <a:r>
              <a:rPr lang="en-US" altLang="en-US" dirty="0"/>
              <a:t>Avoid daily cleaners</a:t>
            </a:r>
          </a:p>
          <a:p>
            <a:pPr lvl="1"/>
            <a:r>
              <a:rPr lang="en-US" altLang="en-US" dirty="0"/>
              <a:t>Daily cleaners are hard on system</a:t>
            </a:r>
          </a:p>
          <a:p>
            <a:r>
              <a:rPr lang="en-US" altLang="en-US" dirty="0"/>
              <a:t>Avoid anti-bacterial soaps</a:t>
            </a:r>
          </a:p>
          <a:p>
            <a:pPr lvl="1"/>
            <a:r>
              <a:rPr lang="en-US" altLang="en-US" dirty="0"/>
              <a:t>They are no more effective than regular soap</a:t>
            </a:r>
          </a:p>
          <a:p>
            <a:r>
              <a:rPr lang="en-US" dirty="0"/>
              <a:t>The less soap and cleaners the better</a:t>
            </a:r>
          </a:p>
          <a:p>
            <a:endParaRPr lang="en-US" altLang="en-US" dirty="0"/>
          </a:p>
        </p:txBody>
      </p:sp>
      <p:pic>
        <p:nvPicPr>
          <p:cNvPr id="55301" name="Picture 5" descr="PIC00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4615" y="1705102"/>
            <a:ext cx="2571750" cy="1920479"/>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5896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9F770-9C32-2EB1-F32B-B6425B928104}"/>
              </a:ext>
            </a:extLst>
          </p:cNvPr>
          <p:cNvSpPr>
            <a:spLocks noGrp="1"/>
          </p:cNvSpPr>
          <p:nvPr>
            <p:ph type="title"/>
          </p:nvPr>
        </p:nvSpPr>
        <p:spPr/>
        <p:txBody>
          <a:bodyPr/>
          <a:lstStyle/>
          <a:p>
            <a:r>
              <a:rPr lang="en-US" dirty="0"/>
              <a:t>Clearing Clogged Drains</a:t>
            </a:r>
          </a:p>
        </p:txBody>
      </p:sp>
      <p:sp>
        <p:nvSpPr>
          <p:cNvPr id="3" name="Content Placeholder 2">
            <a:extLst>
              <a:ext uri="{FF2B5EF4-FFF2-40B4-BE49-F238E27FC236}">
                <a16:creationId xmlns:a16="http://schemas.microsoft.com/office/drawing/2014/main" id="{9E6BAC3E-900F-73F1-AAEE-31382A341117}"/>
              </a:ext>
            </a:extLst>
          </p:cNvPr>
          <p:cNvSpPr>
            <a:spLocks noGrp="1"/>
          </p:cNvSpPr>
          <p:nvPr>
            <p:ph idx="1"/>
          </p:nvPr>
        </p:nvSpPr>
        <p:spPr/>
        <p:txBody>
          <a:bodyPr/>
          <a:lstStyle/>
          <a:p>
            <a:r>
              <a:rPr lang="en-US" sz="2800" dirty="0"/>
              <a:t>Use adequate strainers in all drains from sinks, showers, tubs, laundry, etc.  </a:t>
            </a:r>
          </a:p>
          <a:p>
            <a:pPr lvl="1"/>
            <a:r>
              <a:rPr lang="en-US" sz="2500" dirty="0"/>
              <a:t>Inexpensive metal or plastic drain screens</a:t>
            </a:r>
          </a:p>
          <a:p>
            <a:r>
              <a:rPr lang="en-US" sz="2800" dirty="0"/>
              <a:t>When drains do plug, it’s usually in trap below sink </a:t>
            </a:r>
          </a:p>
          <a:p>
            <a:pPr lvl="1"/>
            <a:r>
              <a:rPr lang="en-US" sz="2500" dirty="0"/>
              <a:t>Take it apart, use a plunger or snake</a:t>
            </a:r>
          </a:p>
          <a:p>
            <a:r>
              <a:rPr lang="en-US" dirty="0"/>
              <a:t>Majority of products sold to clear drains will damage the microbes in your OWTS</a:t>
            </a:r>
          </a:p>
          <a:p>
            <a:endParaRPr lang="en-US" dirty="0"/>
          </a:p>
        </p:txBody>
      </p:sp>
    </p:spTree>
    <p:extLst>
      <p:ext uri="{BB962C8B-B14F-4D97-AF65-F5344CB8AC3E}">
        <p14:creationId xmlns:p14="http://schemas.microsoft.com/office/powerpoint/2010/main" val="818250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8B1D-3961-A6E9-4B26-F133F8471622}"/>
              </a:ext>
            </a:extLst>
          </p:cNvPr>
          <p:cNvSpPr>
            <a:spLocks noGrp="1"/>
          </p:cNvSpPr>
          <p:nvPr>
            <p:ph type="title"/>
          </p:nvPr>
        </p:nvSpPr>
        <p:spPr/>
        <p:txBody>
          <a:bodyPr/>
          <a:lstStyle/>
          <a:p>
            <a:r>
              <a:rPr lang="en-US" dirty="0"/>
              <a:t>Laundry Recommendations</a:t>
            </a:r>
          </a:p>
        </p:txBody>
      </p:sp>
      <p:sp>
        <p:nvSpPr>
          <p:cNvPr id="3" name="Content Placeholder 2">
            <a:extLst>
              <a:ext uri="{FF2B5EF4-FFF2-40B4-BE49-F238E27FC236}">
                <a16:creationId xmlns:a16="http://schemas.microsoft.com/office/drawing/2014/main" id="{58AD4302-D91C-F65F-7E69-3D301586E664}"/>
              </a:ext>
            </a:extLst>
          </p:cNvPr>
          <p:cNvSpPr>
            <a:spLocks noGrp="1"/>
          </p:cNvSpPr>
          <p:nvPr>
            <p:ph idx="1"/>
          </p:nvPr>
        </p:nvSpPr>
        <p:spPr/>
        <p:txBody>
          <a:bodyPr>
            <a:normAutofit fontScale="92500" lnSpcReduction="20000"/>
          </a:bodyPr>
          <a:lstStyle/>
          <a:p>
            <a:pPr>
              <a:buFont typeface="Arial" charset="0"/>
              <a:buChar char="•"/>
              <a:defRPr/>
            </a:pPr>
            <a:r>
              <a:rPr lang="en-US" dirty="0"/>
              <a:t>Install front loading machines</a:t>
            </a:r>
          </a:p>
          <a:p>
            <a:pPr lvl="1">
              <a:buFont typeface="Arial" charset="0"/>
              <a:buChar char="–"/>
              <a:defRPr/>
            </a:pPr>
            <a:r>
              <a:rPr lang="en-US" dirty="0"/>
              <a:t>65% less water </a:t>
            </a:r>
          </a:p>
          <a:p>
            <a:pPr lvl="1">
              <a:buFont typeface="Arial" charset="0"/>
              <a:buChar char="–"/>
              <a:defRPr/>
            </a:pPr>
            <a:r>
              <a:rPr lang="en-US" dirty="0"/>
              <a:t>12 – 20 gallons</a:t>
            </a:r>
          </a:p>
          <a:p>
            <a:pPr lvl="1">
              <a:buFont typeface="Arial" charset="0"/>
              <a:buChar char="–"/>
              <a:defRPr/>
            </a:pPr>
            <a:r>
              <a:rPr lang="en-US" dirty="0"/>
              <a:t>Less electricity to dry clothes</a:t>
            </a:r>
          </a:p>
          <a:p>
            <a:pPr eaLnBrk="1" hangingPunct="1">
              <a:buFont typeface="Arial" charset="0"/>
              <a:buChar char="•"/>
              <a:defRPr/>
            </a:pPr>
            <a:r>
              <a:rPr lang="en-US" dirty="0"/>
              <a:t>Spread out FULL loads</a:t>
            </a:r>
          </a:p>
          <a:p>
            <a:pPr lvl="1" eaLnBrk="1" hangingPunct="1">
              <a:buFont typeface="Arial" charset="0"/>
              <a:buChar char="–"/>
              <a:defRPr/>
            </a:pPr>
            <a:r>
              <a:rPr lang="en-US" dirty="0"/>
              <a:t>think even</a:t>
            </a:r>
          </a:p>
          <a:p>
            <a:pPr lvl="1" eaLnBrk="1" hangingPunct="1">
              <a:buFont typeface="Arial" charset="0"/>
              <a:buChar char="–"/>
              <a:defRPr/>
            </a:pPr>
            <a:r>
              <a:rPr lang="en-US" dirty="0"/>
              <a:t>throughout week</a:t>
            </a:r>
          </a:p>
          <a:p>
            <a:pPr lvl="1" eaLnBrk="1" hangingPunct="1">
              <a:buFont typeface="Arial" charset="0"/>
              <a:buChar char="–"/>
              <a:defRPr/>
            </a:pPr>
            <a:r>
              <a:rPr lang="en-US" dirty="0"/>
              <a:t>throughout day</a:t>
            </a:r>
          </a:p>
          <a:p>
            <a:endParaRPr lang="en-US" dirty="0"/>
          </a:p>
        </p:txBody>
      </p:sp>
      <p:pic>
        <p:nvPicPr>
          <p:cNvPr id="4" name="Picture 6" descr="PIC00010">
            <a:extLst>
              <a:ext uri="{FF2B5EF4-FFF2-40B4-BE49-F238E27FC236}">
                <a16:creationId xmlns:a16="http://schemas.microsoft.com/office/drawing/2014/main" id="{7FB0B08D-D9B2-391C-F32C-0CB6D12BB6DF}"/>
              </a:ext>
            </a:extLst>
          </p:cNvPr>
          <p:cNvPicPr>
            <a:picLocks noChangeAspect="1" noChangeArrowheads="1"/>
          </p:cNvPicPr>
          <p:nvPr/>
        </p:nvPicPr>
        <p:blipFill>
          <a:blip r:embed="rId3" cstate="print"/>
          <a:srcRect l="13462" t="19229" r="3846"/>
          <a:stretch>
            <a:fillRect/>
          </a:stretch>
        </p:blipFill>
        <p:spPr bwMode="auto">
          <a:xfrm>
            <a:off x="5512778" y="1932946"/>
            <a:ext cx="3276600" cy="2560638"/>
          </a:xfrm>
          <a:prstGeom prst="rect">
            <a:avLst/>
          </a:prstGeom>
          <a:ln w="28575" cap="sq">
            <a:solidFill>
              <a:srgbClr val="00B0F0"/>
            </a:solidFill>
            <a:prstDash val="solid"/>
            <a:miter lim="800000"/>
          </a:ln>
          <a:effectLst/>
          <a:scene3d>
            <a:camera prst="perspectiveFront" fov="5400000"/>
            <a:lightRig rig="threePt" dir="t">
              <a:rot lat="0" lon="0" rev="2100000"/>
            </a:lightRig>
          </a:scene3d>
          <a:sp3d extrusionH="25400">
            <a:extrusionClr>
              <a:srgbClr val="000000"/>
            </a:extrusionClr>
          </a:sp3d>
        </p:spPr>
      </p:pic>
    </p:spTree>
    <p:extLst>
      <p:ext uri="{BB962C8B-B14F-4D97-AF65-F5344CB8AC3E}">
        <p14:creationId xmlns:p14="http://schemas.microsoft.com/office/powerpoint/2010/main" val="2296208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2DA48-ABA4-756C-7AFB-7D2414C7AA9E}"/>
              </a:ext>
            </a:extLst>
          </p:cNvPr>
          <p:cNvSpPr>
            <a:spLocks noGrp="1"/>
          </p:cNvSpPr>
          <p:nvPr>
            <p:ph type="title"/>
          </p:nvPr>
        </p:nvSpPr>
        <p:spPr/>
        <p:txBody>
          <a:bodyPr/>
          <a:lstStyle/>
          <a:p>
            <a:r>
              <a:rPr lang="en-US" dirty="0"/>
              <a:t>Laundry Cont’d</a:t>
            </a:r>
          </a:p>
        </p:txBody>
      </p:sp>
      <p:sp>
        <p:nvSpPr>
          <p:cNvPr id="3" name="Content Placeholder 2">
            <a:extLst>
              <a:ext uri="{FF2B5EF4-FFF2-40B4-BE49-F238E27FC236}">
                <a16:creationId xmlns:a16="http://schemas.microsoft.com/office/drawing/2014/main" id="{5FD1162F-F143-1BBC-2945-9BD8E188DB94}"/>
              </a:ext>
            </a:extLst>
          </p:cNvPr>
          <p:cNvSpPr>
            <a:spLocks noGrp="1"/>
          </p:cNvSpPr>
          <p:nvPr>
            <p:ph idx="1"/>
          </p:nvPr>
        </p:nvSpPr>
        <p:spPr>
          <a:xfrm>
            <a:off x="141151" y="1493735"/>
            <a:ext cx="5281013" cy="3453942"/>
          </a:xfrm>
        </p:spPr>
        <p:txBody>
          <a:bodyPr/>
          <a:lstStyle/>
          <a:p>
            <a:pPr eaLnBrk="1" hangingPunct="1"/>
            <a:r>
              <a:rPr lang="en-US" altLang="en-US" sz="2800" dirty="0"/>
              <a:t>Add a washing machine lint filters:</a:t>
            </a:r>
          </a:p>
          <a:p>
            <a:pPr lvl="1" eaLnBrk="1" hangingPunct="1"/>
            <a:r>
              <a:rPr lang="en-US" altLang="en-US" sz="2400" dirty="0"/>
              <a:t>Washing clothing release a lot of lint much of which is inorganic</a:t>
            </a:r>
          </a:p>
          <a:p>
            <a:pPr lvl="1" eaLnBrk="1" hangingPunct="1"/>
            <a:r>
              <a:rPr lang="en-US" altLang="en-US" sz="2400" dirty="0"/>
              <a:t>Options:</a:t>
            </a:r>
          </a:p>
          <a:p>
            <a:pPr lvl="2" eaLnBrk="1" hangingPunct="1"/>
            <a:r>
              <a:rPr lang="en-US" altLang="en-US" sz="2200" dirty="0"/>
              <a:t>Simple screen on discharge line</a:t>
            </a:r>
          </a:p>
          <a:p>
            <a:pPr lvl="2" eaLnBrk="1" hangingPunct="1"/>
            <a:r>
              <a:rPr lang="en-US" altLang="en-US" sz="2200" dirty="0"/>
              <a:t>Purchase and install an after market lint filter</a:t>
            </a:r>
          </a:p>
          <a:p>
            <a:endParaRPr lang="en-US" dirty="0"/>
          </a:p>
        </p:txBody>
      </p:sp>
      <p:pic>
        <p:nvPicPr>
          <p:cNvPr id="8" name="Picture 7" descr="A hand holding a small reptile&#10;&#10;Description automatically generated with medium confidence">
            <a:extLst>
              <a:ext uri="{FF2B5EF4-FFF2-40B4-BE49-F238E27FC236}">
                <a16:creationId xmlns:a16="http://schemas.microsoft.com/office/drawing/2014/main" id="{D4FD5308-A1D5-CD6A-E5AE-08985B0E6F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814"/>
          <a:stretch/>
        </p:blipFill>
        <p:spPr>
          <a:xfrm>
            <a:off x="5705834" y="1723142"/>
            <a:ext cx="2873081" cy="2995127"/>
          </a:xfrm>
          <a:prstGeom prst="rect">
            <a:avLst/>
          </a:prstGeom>
          <a:ln w="19050">
            <a:solidFill>
              <a:srgbClr val="00B0F0"/>
            </a:solidFill>
          </a:ln>
        </p:spPr>
      </p:pic>
    </p:spTree>
    <p:extLst>
      <p:ext uri="{BB962C8B-B14F-4D97-AF65-F5344CB8AC3E}">
        <p14:creationId xmlns:p14="http://schemas.microsoft.com/office/powerpoint/2010/main" val="2246641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D230-24BE-FFA8-BFC8-2523484AC9D5}"/>
              </a:ext>
            </a:extLst>
          </p:cNvPr>
          <p:cNvSpPr>
            <a:spLocks noGrp="1"/>
          </p:cNvSpPr>
          <p:nvPr>
            <p:ph type="title"/>
          </p:nvPr>
        </p:nvSpPr>
        <p:spPr/>
        <p:txBody>
          <a:bodyPr/>
          <a:lstStyle/>
          <a:p>
            <a:r>
              <a:rPr lang="en-US" dirty="0"/>
              <a:t>Laundry Cont’d</a:t>
            </a:r>
          </a:p>
        </p:txBody>
      </p:sp>
      <p:sp>
        <p:nvSpPr>
          <p:cNvPr id="3" name="Content Placeholder 2">
            <a:extLst>
              <a:ext uri="{FF2B5EF4-FFF2-40B4-BE49-F238E27FC236}">
                <a16:creationId xmlns:a16="http://schemas.microsoft.com/office/drawing/2014/main" id="{2D1BD3F9-65DB-0D33-D6D8-C016C90A8AB6}"/>
              </a:ext>
            </a:extLst>
          </p:cNvPr>
          <p:cNvSpPr>
            <a:spLocks noGrp="1"/>
          </p:cNvSpPr>
          <p:nvPr>
            <p:ph sz="half" idx="1"/>
          </p:nvPr>
        </p:nvSpPr>
        <p:spPr/>
        <p:txBody>
          <a:bodyPr>
            <a:normAutofit fontScale="85000" lnSpcReduction="10000"/>
          </a:bodyPr>
          <a:lstStyle/>
          <a:p>
            <a:r>
              <a:rPr lang="en-US" dirty="0"/>
              <a:t>Limit bleach and other sanitizing products (less than 1 load/week)</a:t>
            </a:r>
          </a:p>
          <a:p>
            <a:r>
              <a:rPr lang="en-US" dirty="0"/>
              <a:t>Limit detergent to the minimal amount needed to get clothing clean</a:t>
            </a:r>
          </a:p>
          <a:p>
            <a:r>
              <a:rPr lang="en-US" dirty="0"/>
              <a:t>Inexpensive powders contain clay as a filler</a:t>
            </a:r>
          </a:p>
          <a:p>
            <a:endParaRPr lang="en-US" dirty="0"/>
          </a:p>
        </p:txBody>
      </p:sp>
      <p:sp>
        <p:nvSpPr>
          <p:cNvPr id="4" name="Content Placeholder 3">
            <a:extLst>
              <a:ext uri="{FF2B5EF4-FFF2-40B4-BE49-F238E27FC236}">
                <a16:creationId xmlns:a16="http://schemas.microsoft.com/office/drawing/2014/main" id="{FF9E27CD-31E7-03E8-C707-890148775963}"/>
              </a:ext>
            </a:extLst>
          </p:cNvPr>
          <p:cNvSpPr>
            <a:spLocks noGrp="1"/>
          </p:cNvSpPr>
          <p:nvPr>
            <p:ph sz="half" idx="2"/>
          </p:nvPr>
        </p:nvSpPr>
        <p:spPr/>
        <p:txBody>
          <a:bodyPr>
            <a:normAutofit fontScale="85000" lnSpcReduction="10000"/>
          </a:bodyPr>
          <a:lstStyle/>
          <a:p>
            <a:r>
              <a:rPr lang="en-US" dirty="0"/>
              <a:t>Do not use liquid fabric softeners</a:t>
            </a:r>
          </a:p>
          <a:p>
            <a:pPr lvl="1"/>
            <a:r>
              <a:rPr lang="en-US" dirty="0"/>
              <a:t>May prevent natural 3-layer stratification from occurring</a:t>
            </a:r>
          </a:p>
          <a:p>
            <a:r>
              <a:rPr lang="en-US" dirty="0"/>
              <a:t>Recommendations:</a:t>
            </a:r>
          </a:p>
          <a:p>
            <a:pPr lvl="1"/>
            <a:r>
              <a:rPr lang="en-US" dirty="0"/>
              <a:t>Add a ½ cup of baking soda or vinegar or both</a:t>
            </a:r>
          </a:p>
          <a:p>
            <a:pPr lvl="1"/>
            <a:r>
              <a:rPr lang="en-US" dirty="0"/>
              <a:t>Drier balls</a:t>
            </a:r>
          </a:p>
          <a:p>
            <a:pPr lvl="1"/>
            <a:r>
              <a:rPr lang="en-US" dirty="0"/>
              <a:t>Anti-static - aluminum foil ball</a:t>
            </a:r>
          </a:p>
          <a:p>
            <a:endParaRPr lang="en-US" dirty="0"/>
          </a:p>
        </p:txBody>
      </p:sp>
    </p:spTree>
    <p:extLst>
      <p:ext uri="{BB962C8B-B14F-4D97-AF65-F5344CB8AC3E}">
        <p14:creationId xmlns:p14="http://schemas.microsoft.com/office/powerpoint/2010/main" val="35677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29EC-838A-FB96-6F6A-0C86B7310BDC}"/>
              </a:ext>
            </a:extLst>
          </p:cNvPr>
          <p:cNvSpPr>
            <a:spLocks noGrp="1"/>
          </p:cNvSpPr>
          <p:nvPr>
            <p:ph type="title"/>
          </p:nvPr>
        </p:nvSpPr>
        <p:spPr/>
        <p:txBody>
          <a:bodyPr/>
          <a:lstStyle/>
          <a:p>
            <a:r>
              <a:rPr lang="en-US" dirty="0"/>
              <a:t>Kitchen Recommendations</a:t>
            </a:r>
          </a:p>
        </p:txBody>
      </p:sp>
      <p:sp>
        <p:nvSpPr>
          <p:cNvPr id="3" name="Content Placeholder 2">
            <a:extLst>
              <a:ext uri="{FF2B5EF4-FFF2-40B4-BE49-F238E27FC236}">
                <a16:creationId xmlns:a16="http://schemas.microsoft.com/office/drawing/2014/main" id="{8375E2C7-4B58-1DBB-B686-57C988B935F5}"/>
              </a:ext>
            </a:extLst>
          </p:cNvPr>
          <p:cNvSpPr>
            <a:spLocks noGrp="1"/>
          </p:cNvSpPr>
          <p:nvPr>
            <p:ph sz="half" idx="1"/>
          </p:nvPr>
        </p:nvSpPr>
        <p:spPr/>
        <p:txBody>
          <a:bodyPr>
            <a:normAutofit fontScale="85000" lnSpcReduction="20000"/>
          </a:bodyPr>
          <a:lstStyle/>
          <a:p>
            <a:r>
              <a:rPr lang="en-US" altLang="en-US" dirty="0"/>
              <a:t>Run FULL dishwasher or fill the sink to wash dishes</a:t>
            </a:r>
          </a:p>
          <a:p>
            <a:pPr lvl="1"/>
            <a:r>
              <a:rPr lang="en-US" altLang="en-US" dirty="0"/>
              <a:t>do not let water run</a:t>
            </a:r>
          </a:p>
          <a:p>
            <a:r>
              <a:rPr lang="en-US" altLang="en-US" dirty="0"/>
              <a:t>Detergents - Choose phosphate free </a:t>
            </a:r>
          </a:p>
          <a:p>
            <a:r>
              <a:rPr lang="en-US" altLang="en-US" dirty="0"/>
              <a:t>Sink:</a:t>
            </a:r>
          </a:p>
          <a:p>
            <a:pPr lvl="1"/>
            <a:r>
              <a:rPr lang="en-US" altLang="en-US" dirty="0"/>
              <a:t>Scrape plates into compost/ garbage</a:t>
            </a:r>
          </a:p>
          <a:p>
            <a:pPr lvl="1"/>
            <a:r>
              <a:rPr lang="en-US" altLang="en-US" dirty="0"/>
              <a:t>Fix leaks</a:t>
            </a:r>
          </a:p>
          <a:p>
            <a:pPr lvl="1"/>
            <a:r>
              <a:rPr lang="en-US" altLang="en-US" dirty="0"/>
              <a:t>Fats and oils are solid waste!</a:t>
            </a:r>
            <a:endParaRPr lang="en-US" dirty="0"/>
          </a:p>
        </p:txBody>
      </p:sp>
      <p:sp>
        <p:nvSpPr>
          <p:cNvPr id="4" name="Content Placeholder 3">
            <a:extLst>
              <a:ext uri="{FF2B5EF4-FFF2-40B4-BE49-F238E27FC236}">
                <a16:creationId xmlns:a16="http://schemas.microsoft.com/office/drawing/2014/main" id="{51A4C7DD-8650-53EB-1398-4A51841ADEB0}"/>
              </a:ext>
            </a:extLst>
          </p:cNvPr>
          <p:cNvSpPr>
            <a:spLocks noGrp="1"/>
          </p:cNvSpPr>
          <p:nvPr>
            <p:ph sz="half" idx="2"/>
          </p:nvPr>
        </p:nvSpPr>
        <p:spPr/>
        <p:txBody>
          <a:bodyPr>
            <a:normAutofit fontScale="85000" lnSpcReduction="20000"/>
          </a:bodyPr>
          <a:lstStyle/>
          <a:p>
            <a:r>
              <a:rPr lang="en-US" dirty="0"/>
              <a:t>Thaw food in refrigerator versus under running water</a:t>
            </a:r>
          </a:p>
          <a:p>
            <a:r>
              <a:rPr lang="en-US" dirty="0"/>
              <a:t>Eliminate or reduce the use of a garbage disposal/ grinder</a:t>
            </a:r>
          </a:p>
          <a:p>
            <a:pPr lvl="1"/>
            <a:r>
              <a:rPr lang="en-US" altLang="en-US" dirty="0"/>
              <a:t>Adds more solids</a:t>
            </a:r>
          </a:p>
          <a:p>
            <a:pPr lvl="1"/>
            <a:r>
              <a:rPr lang="en-US" altLang="en-US" dirty="0"/>
              <a:t>Undigested food is harder to break down</a:t>
            </a:r>
          </a:p>
          <a:p>
            <a:pPr lvl="1"/>
            <a:r>
              <a:rPr lang="en-US" altLang="en-US" dirty="0"/>
              <a:t>Chopped into small pieces which do not settle out as well</a:t>
            </a:r>
          </a:p>
          <a:p>
            <a:pPr lvl="1"/>
            <a:endParaRPr lang="en-US" dirty="0"/>
          </a:p>
          <a:p>
            <a:endParaRPr lang="en-US" dirty="0"/>
          </a:p>
        </p:txBody>
      </p:sp>
    </p:spTree>
    <p:extLst>
      <p:ext uri="{BB962C8B-B14F-4D97-AF65-F5344CB8AC3E}">
        <p14:creationId xmlns:p14="http://schemas.microsoft.com/office/powerpoint/2010/main" val="2771982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4043F6-D1FE-868B-E92A-967521BECE2E}"/>
              </a:ext>
            </a:extLst>
          </p:cNvPr>
          <p:cNvSpPr>
            <a:spLocks noGrp="1"/>
          </p:cNvSpPr>
          <p:nvPr>
            <p:ph type="title"/>
          </p:nvPr>
        </p:nvSpPr>
        <p:spPr>
          <a:xfrm>
            <a:off x="2585390" y="4592064"/>
            <a:ext cx="5486400" cy="425054"/>
          </a:xfrm>
        </p:spPr>
        <p:txBody>
          <a:bodyPr anchor="b">
            <a:normAutofit/>
          </a:bodyPr>
          <a:lstStyle/>
          <a:p>
            <a:r>
              <a:rPr lang="en-US" dirty="0"/>
              <a:t>Video from EPA – Think at the Sink!</a:t>
            </a:r>
          </a:p>
        </p:txBody>
      </p:sp>
      <p:pic>
        <p:nvPicPr>
          <p:cNvPr id="6" name="sink">
            <a:hlinkClick r:id="" action="ppaction://media"/>
            <a:extLst>
              <a:ext uri="{FF2B5EF4-FFF2-40B4-BE49-F238E27FC236}">
                <a16:creationId xmlns:a16="http://schemas.microsoft.com/office/drawing/2014/main" id="{89098C03-B9B6-0010-D281-E67B2F5EA34F}"/>
              </a:ext>
            </a:extLst>
          </p:cNvPr>
          <p:cNvPicPr>
            <a:picLocks noGrp="1" noChangeAspect="1"/>
          </p:cNvPicPr>
          <p:nvPr>
            <p:ph type="pic" idx="1"/>
            <a:videoFile r:link="rId2"/>
            <p:extLst>
              <p:ext uri="{DAA4B4D4-6D71-4841-9C94-3DE7FCFB9230}">
                <p14:media xmlns:p14="http://schemas.microsoft.com/office/powerpoint/2010/main" r:embed="rId1"/>
              </p:ext>
            </p:extLst>
          </p:nvPr>
        </p:nvPicPr>
        <p:blipFill>
          <a:blip r:embed="rId5"/>
          <a:stretch>
            <a:fillRect/>
          </a:stretch>
        </p:blipFill>
        <p:spPr>
          <a:xfrm>
            <a:off x="951723" y="126382"/>
            <a:ext cx="7659909" cy="4308699"/>
          </a:xfrm>
          <a:noFill/>
        </p:spPr>
      </p:pic>
    </p:spTree>
    <p:extLst>
      <p:ext uri="{BB962C8B-B14F-4D97-AF65-F5344CB8AC3E}">
        <p14:creationId xmlns:p14="http://schemas.microsoft.com/office/powerpoint/2010/main" val="110638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A23B0-5B71-E0A6-4BFA-AD9C1B355204}"/>
              </a:ext>
            </a:extLst>
          </p:cNvPr>
          <p:cNvSpPr>
            <a:spLocks noGrp="1"/>
          </p:cNvSpPr>
          <p:nvPr>
            <p:ph type="title"/>
          </p:nvPr>
        </p:nvSpPr>
        <p:spPr/>
        <p:txBody>
          <a:bodyPr/>
          <a:lstStyle/>
          <a:p>
            <a:r>
              <a:rPr lang="en-US" dirty="0"/>
              <a:t>Utility Room Recommendations</a:t>
            </a:r>
          </a:p>
        </p:txBody>
      </p:sp>
      <p:sp>
        <p:nvSpPr>
          <p:cNvPr id="3" name="Content Placeholder 2">
            <a:extLst>
              <a:ext uri="{FF2B5EF4-FFF2-40B4-BE49-F238E27FC236}">
                <a16:creationId xmlns:a16="http://schemas.microsoft.com/office/drawing/2014/main" id="{87F2FF80-AD58-A556-48CC-19AA7D36B652}"/>
              </a:ext>
            </a:extLst>
          </p:cNvPr>
          <p:cNvSpPr>
            <a:spLocks noGrp="1"/>
          </p:cNvSpPr>
          <p:nvPr>
            <p:ph idx="1"/>
          </p:nvPr>
        </p:nvSpPr>
        <p:spPr/>
        <p:txBody>
          <a:bodyPr>
            <a:normAutofit/>
          </a:bodyPr>
          <a:lstStyle/>
          <a:p>
            <a:r>
              <a:rPr lang="en-US" dirty="0"/>
              <a:t>Do not allow clean water from sump pumps or tile lines to drain into system</a:t>
            </a:r>
          </a:p>
          <a:p>
            <a:r>
              <a:rPr lang="en-US" dirty="0"/>
              <a:t>Do not run water to prevent a system from freezing</a:t>
            </a:r>
          </a:p>
          <a:p>
            <a:r>
              <a:rPr lang="en-US" dirty="0"/>
              <a:t>Consider routing other uncontaminated sources out of your system such as furnace condensate, dehumidifiers, water treatment devices (water softeners, iron filters, reverse osmosis)</a:t>
            </a:r>
          </a:p>
        </p:txBody>
      </p:sp>
    </p:spTree>
    <p:extLst>
      <p:ext uri="{BB962C8B-B14F-4D97-AF65-F5344CB8AC3E}">
        <p14:creationId xmlns:p14="http://schemas.microsoft.com/office/powerpoint/2010/main" val="11953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Learning Objective</a:t>
            </a:r>
          </a:p>
        </p:txBody>
      </p:sp>
      <p:sp>
        <p:nvSpPr>
          <p:cNvPr id="5" name="Content Placeholder 4"/>
          <p:cNvSpPr>
            <a:spLocks noGrp="1"/>
          </p:cNvSpPr>
          <p:nvPr>
            <p:ph type="body" sz="quarter" idx="10"/>
          </p:nvPr>
        </p:nvSpPr>
        <p:spPr>
          <a:xfrm>
            <a:off x="1067991" y="1619845"/>
            <a:ext cx="7008017" cy="1903810"/>
          </a:xfrm>
        </p:spPr>
        <p:txBody>
          <a:bodyPr/>
          <a:lstStyle/>
          <a:p>
            <a:pPr marL="0" indent="0" algn="ctr">
              <a:buNone/>
            </a:pPr>
            <a:r>
              <a:rPr lang="en-US" dirty="0">
                <a:solidFill>
                  <a:schemeClr val="bg1"/>
                </a:solidFill>
              </a:rPr>
              <a:t>Implement changes in your home to reduce the load to your OWTS</a:t>
            </a:r>
          </a:p>
        </p:txBody>
      </p:sp>
    </p:spTree>
    <p:extLst>
      <p:ext uri="{BB962C8B-B14F-4D97-AF65-F5344CB8AC3E}">
        <p14:creationId xmlns:p14="http://schemas.microsoft.com/office/powerpoint/2010/main" val="1948185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9684-C3F7-6A5B-5F44-82B9C8232902}"/>
              </a:ext>
            </a:extLst>
          </p:cNvPr>
          <p:cNvSpPr>
            <a:spLocks noGrp="1"/>
          </p:cNvSpPr>
          <p:nvPr>
            <p:ph type="title"/>
          </p:nvPr>
        </p:nvSpPr>
        <p:spPr>
          <a:xfrm>
            <a:off x="448965" y="1032336"/>
            <a:ext cx="8246070" cy="763526"/>
          </a:xfrm>
        </p:spPr>
        <p:txBody>
          <a:bodyPr>
            <a:normAutofit fontScale="90000"/>
          </a:bodyPr>
          <a:lstStyle/>
          <a:p>
            <a:r>
              <a:rPr lang="en-US" dirty="0"/>
              <a:t>Hazardous Waste</a:t>
            </a:r>
            <a:br>
              <a:rPr lang="en-US" dirty="0"/>
            </a:br>
            <a:endParaRPr lang="en-US" dirty="0"/>
          </a:p>
        </p:txBody>
      </p:sp>
      <p:sp>
        <p:nvSpPr>
          <p:cNvPr id="3" name="Content Placeholder 2">
            <a:extLst>
              <a:ext uri="{FF2B5EF4-FFF2-40B4-BE49-F238E27FC236}">
                <a16:creationId xmlns:a16="http://schemas.microsoft.com/office/drawing/2014/main" id="{8A78FE4B-06DA-C41D-4560-8ACB7B530751}"/>
              </a:ext>
            </a:extLst>
          </p:cNvPr>
          <p:cNvSpPr>
            <a:spLocks noGrp="1"/>
          </p:cNvSpPr>
          <p:nvPr>
            <p:ph idx="1"/>
          </p:nvPr>
        </p:nvSpPr>
        <p:spPr/>
        <p:txBody>
          <a:bodyPr/>
          <a:lstStyle/>
          <a:p>
            <a:r>
              <a:rPr lang="en-US" dirty="0"/>
              <a:t>Can not go into your system so find a hazardous waste drop off</a:t>
            </a:r>
          </a:p>
          <a:p>
            <a:r>
              <a:rPr lang="en-US" dirty="0"/>
              <a:t>Unused medicine drop off</a:t>
            </a:r>
          </a:p>
          <a:p>
            <a:pPr lvl="1"/>
            <a:r>
              <a:rPr lang="en-US" sz="2800" b="0" i="1" u="none" strike="noStrike" baseline="0" dirty="0">
                <a:solidFill>
                  <a:schemeClr val="bg1"/>
                </a:solidFill>
                <a:latin typeface="Minion Pro"/>
              </a:rPr>
              <a:t>fda.gov/drugs/disposal-unused-medicines-what-you-should-know/drug-disposal-drug-take-back-locations</a:t>
            </a:r>
          </a:p>
        </p:txBody>
      </p:sp>
    </p:spTree>
    <p:extLst>
      <p:ext uri="{BB962C8B-B14F-4D97-AF65-F5344CB8AC3E}">
        <p14:creationId xmlns:p14="http://schemas.microsoft.com/office/powerpoint/2010/main" val="2579897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62CA-F153-BDEA-59EE-ED1E75D80E65}"/>
              </a:ext>
            </a:extLst>
          </p:cNvPr>
          <p:cNvSpPr>
            <a:spLocks noGrp="1"/>
          </p:cNvSpPr>
          <p:nvPr>
            <p:ph type="title"/>
          </p:nvPr>
        </p:nvSpPr>
        <p:spPr>
          <a:xfrm>
            <a:off x="457201" y="750586"/>
            <a:ext cx="8229600" cy="857250"/>
          </a:xfrm>
        </p:spPr>
        <p:txBody>
          <a:bodyPr anchor="ctr">
            <a:normAutofit/>
          </a:bodyPr>
          <a:lstStyle/>
          <a:p>
            <a:r>
              <a:rPr lang="en-US" sz="4100" dirty="0"/>
              <a:t>Outside the Home Recommendations</a:t>
            </a:r>
          </a:p>
        </p:txBody>
      </p:sp>
      <p:sp>
        <p:nvSpPr>
          <p:cNvPr id="3" name="Content Placeholder 2">
            <a:extLst>
              <a:ext uri="{FF2B5EF4-FFF2-40B4-BE49-F238E27FC236}">
                <a16:creationId xmlns:a16="http://schemas.microsoft.com/office/drawing/2014/main" id="{D7648F44-5399-FB6B-6720-AD23D70CF7C8}"/>
              </a:ext>
            </a:extLst>
          </p:cNvPr>
          <p:cNvSpPr>
            <a:spLocks noGrp="1"/>
          </p:cNvSpPr>
          <p:nvPr>
            <p:ph sz="half" idx="1"/>
          </p:nvPr>
        </p:nvSpPr>
        <p:spPr>
          <a:xfrm>
            <a:off x="457201" y="1543051"/>
            <a:ext cx="4038600" cy="3394472"/>
          </a:xfrm>
        </p:spPr>
        <p:txBody>
          <a:bodyPr>
            <a:normAutofit/>
          </a:bodyPr>
          <a:lstStyle/>
          <a:p>
            <a:r>
              <a:rPr lang="en-US" dirty="0"/>
              <a:t>Assure no treated water from hot tubs or pools enter the OWTS</a:t>
            </a:r>
          </a:p>
          <a:p>
            <a:r>
              <a:rPr lang="en-US" dirty="0"/>
              <a:t>Route roof drains away from the OWTS</a:t>
            </a:r>
          </a:p>
          <a:p>
            <a:r>
              <a:rPr lang="en-US" dirty="0"/>
              <a:t>Do not park vehicles over the OWTS</a:t>
            </a:r>
          </a:p>
        </p:txBody>
      </p:sp>
      <p:pic>
        <p:nvPicPr>
          <p:cNvPr id="5" name="Picture 4" descr="A picture containing outdoor, grass, tree, plant&#10;&#10;Description automatically generated">
            <a:extLst>
              <a:ext uri="{FF2B5EF4-FFF2-40B4-BE49-F238E27FC236}">
                <a16:creationId xmlns:a16="http://schemas.microsoft.com/office/drawing/2014/main" id="{C304458A-D542-E08F-CF46-AF22D503A9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769" b="1"/>
          <a:stretch/>
        </p:blipFill>
        <p:spPr>
          <a:xfrm>
            <a:off x="4701988" y="1543051"/>
            <a:ext cx="4038600" cy="3394472"/>
          </a:xfrm>
          <a:prstGeom prst="rect">
            <a:avLst/>
          </a:prstGeom>
          <a:noFill/>
          <a:ln w="28575">
            <a:solidFill>
              <a:srgbClr val="00B0F0"/>
            </a:solidFill>
          </a:ln>
        </p:spPr>
      </p:pic>
    </p:spTree>
    <p:extLst>
      <p:ext uri="{BB962C8B-B14F-4D97-AF65-F5344CB8AC3E}">
        <p14:creationId xmlns:p14="http://schemas.microsoft.com/office/powerpoint/2010/main" val="3216569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ADB1D9-17D1-2976-A9EE-3986ED3D0BBD}"/>
              </a:ext>
            </a:extLst>
          </p:cNvPr>
          <p:cNvSpPr>
            <a:spLocks noGrp="1"/>
          </p:cNvSpPr>
          <p:nvPr>
            <p:ph type="title"/>
          </p:nvPr>
        </p:nvSpPr>
        <p:spPr>
          <a:xfrm>
            <a:off x="2688026" y="4678372"/>
            <a:ext cx="5486400" cy="425054"/>
          </a:xfrm>
        </p:spPr>
        <p:txBody>
          <a:bodyPr anchor="b">
            <a:normAutofit/>
          </a:bodyPr>
          <a:lstStyle/>
          <a:p>
            <a:r>
              <a:rPr lang="en-US" dirty="0"/>
              <a:t>EPA Video – Shield Your Field!</a:t>
            </a:r>
          </a:p>
        </p:txBody>
      </p:sp>
      <p:pic>
        <p:nvPicPr>
          <p:cNvPr id="4" name="Shield">
            <a:hlinkClick r:id="" action="ppaction://media"/>
            <a:extLst>
              <a:ext uri="{FF2B5EF4-FFF2-40B4-BE49-F238E27FC236}">
                <a16:creationId xmlns:a16="http://schemas.microsoft.com/office/drawing/2014/main" id="{970B3D4E-C2FF-B582-AEB4-DF2893B76C78}"/>
              </a:ext>
            </a:extLst>
          </p:cNvPr>
          <p:cNvPicPr>
            <a:picLocks noGrp="1" noChangeAspect="1"/>
          </p:cNvPicPr>
          <p:nvPr>
            <p:ph type="pic" idx="1"/>
            <a:videoFile r:link="rId2"/>
            <p:extLst>
              <p:ext uri="{DAA4B4D4-6D71-4841-9C94-3DE7FCFB9230}">
                <p14:media xmlns:p14="http://schemas.microsoft.com/office/powerpoint/2010/main" r:embed="rId1"/>
              </p:ext>
            </p:extLst>
          </p:nvPr>
        </p:nvPicPr>
        <p:blipFill>
          <a:blip r:embed="rId5"/>
          <a:stretch>
            <a:fillRect/>
          </a:stretch>
        </p:blipFill>
        <p:spPr>
          <a:xfrm>
            <a:off x="719866" y="229019"/>
            <a:ext cx="7704267" cy="4333650"/>
          </a:xfrm>
          <a:noFill/>
        </p:spPr>
      </p:pic>
    </p:spTree>
    <p:extLst>
      <p:ext uri="{BB962C8B-B14F-4D97-AF65-F5344CB8AC3E}">
        <p14:creationId xmlns:p14="http://schemas.microsoft.com/office/powerpoint/2010/main" val="144372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7FCF64-746B-E78E-5FEF-29A1CAA4DF8B}"/>
              </a:ext>
            </a:extLst>
          </p:cNvPr>
          <p:cNvSpPr>
            <a:spLocks noGrp="1"/>
          </p:cNvSpPr>
          <p:nvPr>
            <p:ph type="title"/>
          </p:nvPr>
        </p:nvSpPr>
        <p:spPr/>
        <p:txBody>
          <a:bodyPr/>
          <a:lstStyle/>
          <a:p>
            <a:r>
              <a:rPr lang="en-US" dirty="0"/>
              <a:t>Landscaping Considerations</a:t>
            </a:r>
          </a:p>
        </p:txBody>
      </p:sp>
      <p:sp>
        <p:nvSpPr>
          <p:cNvPr id="8" name="Content Placeholder 7">
            <a:extLst>
              <a:ext uri="{FF2B5EF4-FFF2-40B4-BE49-F238E27FC236}">
                <a16:creationId xmlns:a16="http://schemas.microsoft.com/office/drawing/2014/main" id="{3D9A4EC4-519A-C4B4-77BF-4B2D05CFBC80}"/>
              </a:ext>
            </a:extLst>
          </p:cNvPr>
          <p:cNvSpPr>
            <a:spLocks noGrp="1"/>
          </p:cNvSpPr>
          <p:nvPr>
            <p:ph idx="1"/>
          </p:nvPr>
        </p:nvSpPr>
        <p:spPr/>
        <p:txBody>
          <a:bodyPr/>
          <a:lstStyle/>
          <a:p>
            <a:r>
              <a:rPr lang="en-US" dirty="0"/>
              <a:t>Do not irrigate or fertilize over the OWTS</a:t>
            </a:r>
          </a:p>
          <a:p>
            <a:r>
              <a:rPr lang="en-US" dirty="0"/>
              <a:t>Do not drive anything larger than a riding lawn mower over your OWTS</a:t>
            </a:r>
          </a:p>
          <a:p>
            <a:r>
              <a:rPr lang="en-US" dirty="0"/>
              <a:t>Do not grade or add soil over the system without consulting the Installer/Permitting authority</a:t>
            </a:r>
          </a:p>
        </p:txBody>
      </p:sp>
    </p:spTree>
    <p:extLst>
      <p:ext uri="{BB962C8B-B14F-4D97-AF65-F5344CB8AC3E}">
        <p14:creationId xmlns:p14="http://schemas.microsoft.com/office/powerpoint/2010/main" val="1270347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B265-8C85-8615-FD00-321F13E553DB}"/>
              </a:ext>
            </a:extLst>
          </p:cNvPr>
          <p:cNvSpPr>
            <a:spLocks noGrp="1"/>
          </p:cNvSpPr>
          <p:nvPr>
            <p:ph type="title"/>
          </p:nvPr>
        </p:nvSpPr>
        <p:spPr/>
        <p:txBody>
          <a:bodyPr/>
          <a:lstStyle/>
          <a:p>
            <a:r>
              <a:rPr lang="en-US" dirty="0"/>
              <a:t>Vegetation Do’s and Don’ts</a:t>
            </a:r>
          </a:p>
        </p:txBody>
      </p:sp>
      <p:sp>
        <p:nvSpPr>
          <p:cNvPr id="4" name="Text Placeholder 3">
            <a:extLst>
              <a:ext uri="{FF2B5EF4-FFF2-40B4-BE49-F238E27FC236}">
                <a16:creationId xmlns:a16="http://schemas.microsoft.com/office/drawing/2014/main" id="{AA7B3037-07C0-6A09-8B15-A11DDB7DE062}"/>
              </a:ext>
            </a:extLst>
          </p:cNvPr>
          <p:cNvSpPr>
            <a:spLocks noGrp="1"/>
          </p:cNvSpPr>
          <p:nvPr>
            <p:ph type="body" idx="1"/>
          </p:nvPr>
        </p:nvSpPr>
        <p:spPr/>
        <p:txBody>
          <a:bodyPr/>
          <a:lstStyle/>
          <a:p>
            <a:r>
              <a:rPr lang="en-US" dirty="0"/>
              <a:t>Do’s</a:t>
            </a:r>
          </a:p>
        </p:txBody>
      </p:sp>
      <p:sp>
        <p:nvSpPr>
          <p:cNvPr id="5" name="Content Placeholder 4">
            <a:extLst>
              <a:ext uri="{FF2B5EF4-FFF2-40B4-BE49-F238E27FC236}">
                <a16:creationId xmlns:a16="http://schemas.microsoft.com/office/drawing/2014/main" id="{B79BCCFE-760C-9915-9B95-3D3D6686FA03}"/>
              </a:ext>
            </a:extLst>
          </p:cNvPr>
          <p:cNvSpPr>
            <a:spLocks noGrp="1"/>
          </p:cNvSpPr>
          <p:nvPr>
            <p:ph sz="half" idx="2"/>
          </p:nvPr>
        </p:nvSpPr>
        <p:spPr/>
        <p:txBody>
          <a:bodyPr>
            <a:normAutofit fontScale="92500" lnSpcReduction="20000"/>
          </a:bodyPr>
          <a:lstStyle/>
          <a:p>
            <a:pPr algn="l"/>
            <a:r>
              <a:rPr lang="en-US" dirty="0"/>
              <a:t>Do establish vegetation to protect the system from erosion and freezing </a:t>
            </a:r>
          </a:p>
          <a:p>
            <a:pPr algn="l"/>
            <a:r>
              <a:rPr lang="en-US" dirty="0"/>
              <a:t>Do use native drought-tolerant plants on and near the soil treatment area</a:t>
            </a:r>
          </a:p>
          <a:p>
            <a:pPr algn="l"/>
            <a:r>
              <a:rPr lang="en-US" dirty="0"/>
              <a:t>Do frame the system with dwarf trees and shrubs at a distance</a:t>
            </a:r>
          </a:p>
          <a:p>
            <a:pPr algn="l"/>
            <a:endParaRPr lang="en-US" dirty="0"/>
          </a:p>
        </p:txBody>
      </p:sp>
      <p:sp>
        <p:nvSpPr>
          <p:cNvPr id="6" name="Text Placeholder 5">
            <a:extLst>
              <a:ext uri="{FF2B5EF4-FFF2-40B4-BE49-F238E27FC236}">
                <a16:creationId xmlns:a16="http://schemas.microsoft.com/office/drawing/2014/main" id="{BDF0D1DB-7D78-0BF2-5A8A-A1FE181B0F69}"/>
              </a:ext>
            </a:extLst>
          </p:cNvPr>
          <p:cNvSpPr>
            <a:spLocks noGrp="1"/>
          </p:cNvSpPr>
          <p:nvPr>
            <p:ph type="body" sz="quarter" idx="3"/>
          </p:nvPr>
        </p:nvSpPr>
        <p:spPr/>
        <p:txBody>
          <a:bodyPr/>
          <a:lstStyle/>
          <a:p>
            <a:r>
              <a:rPr lang="en-US" dirty="0"/>
              <a:t>Don’ts</a:t>
            </a:r>
          </a:p>
        </p:txBody>
      </p:sp>
      <p:sp>
        <p:nvSpPr>
          <p:cNvPr id="7" name="Content Placeholder 6">
            <a:extLst>
              <a:ext uri="{FF2B5EF4-FFF2-40B4-BE49-F238E27FC236}">
                <a16:creationId xmlns:a16="http://schemas.microsoft.com/office/drawing/2014/main" id="{4875094A-76CA-EE38-D297-680F4AF93565}"/>
              </a:ext>
            </a:extLst>
          </p:cNvPr>
          <p:cNvSpPr>
            <a:spLocks noGrp="1"/>
          </p:cNvSpPr>
          <p:nvPr>
            <p:ph sz="quarter" idx="4"/>
          </p:nvPr>
        </p:nvSpPr>
        <p:spPr/>
        <p:txBody>
          <a:bodyPr>
            <a:normAutofit fontScale="92500" lnSpcReduction="20000"/>
          </a:bodyPr>
          <a:lstStyle/>
          <a:p>
            <a:pPr algn="l"/>
            <a:r>
              <a:rPr lang="en-US" dirty="0"/>
              <a:t>Don’t plant edible plants such as vegetables and herbs over the system</a:t>
            </a:r>
          </a:p>
          <a:p>
            <a:pPr algn="l"/>
            <a:r>
              <a:rPr lang="en-US" dirty="0"/>
              <a:t>Don’t place trees and shrubs on the soil dispersal system or near other components</a:t>
            </a:r>
          </a:p>
          <a:p>
            <a:pPr algn="l"/>
            <a:r>
              <a:rPr lang="en-US" dirty="0"/>
              <a:t>Don’t place plastic landscaping sheets over the soil treatment area</a:t>
            </a:r>
          </a:p>
          <a:p>
            <a:pPr algn="l"/>
            <a:endParaRPr lang="en-US" dirty="0"/>
          </a:p>
        </p:txBody>
      </p:sp>
    </p:spTree>
    <p:extLst>
      <p:ext uri="{BB962C8B-B14F-4D97-AF65-F5344CB8AC3E}">
        <p14:creationId xmlns:p14="http://schemas.microsoft.com/office/powerpoint/2010/main" val="3932988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EF354-92A1-1F37-C4E7-922A1317A25D}"/>
              </a:ext>
            </a:extLst>
          </p:cNvPr>
          <p:cNvSpPr>
            <a:spLocks noGrp="1"/>
          </p:cNvSpPr>
          <p:nvPr>
            <p:ph type="title"/>
          </p:nvPr>
        </p:nvSpPr>
        <p:spPr/>
        <p:txBody>
          <a:bodyPr/>
          <a:lstStyle/>
          <a:p>
            <a:r>
              <a:rPr lang="en-US" dirty="0"/>
              <a:t>Vegetation Recommendations</a:t>
            </a:r>
          </a:p>
        </p:txBody>
      </p:sp>
      <p:sp>
        <p:nvSpPr>
          <p:cNvPr id="7" name="Text Placeholder 6">
            <a:extLst>
              <a:ext uri="{FF2B5EF4-FFF2-40B4-BE49-F238E27FC236}">
                <a16:creationId xmlns:a16="http://schemas.microsoft.com/office/drawing/2014/main" id="{129BFCFE-8C50-F515-1681-D543D5CE527B}"/>
              </a:ext>
            </a:extLst>
          </p:cNvPr>
          <p:cNvSpPr>
            <a:spLocks noGrp="1"/>
          </p:cNvSpPr>
          <p:nvPr>
            <p:ph type="body" idx="1"/>
          </p:nvPr>
        </p:nvSpPr>
        <p:spPr/>
        <p:txBody>
          <a:bodyPr/>
          <a:lstStyle/>
          <a:p>
            <a:r>
              <a:rPr lang="en-US" dirty="0"/>
              <a:t>Avoid</a:t>
            </a:r>
          </a:p>
        </p:txBody>
      </p:sp>
      <p:sp>
        <p:nvSpPr>
          <p:cNvPr id="3" name="Content Placeholder 2">
            <a:extLst>
              <a:ext uri="{FF2B5EF4-FFF2-40B4-BE49-F238E27FC236}">
                <a16:creationId xmlns:a16="http://schemas.microsoft.com/office/drawing/2014/main" id="{897C7297-6E1A-7CC2-BCE8-B2B0EFEDCD59}"/>
              </a:ext>
            </a:extLst>
          </p:cNvPr>
          <p:cNvSpPr>
            <a:spLocks noGrp="1"/>
          </p:cNvSpPr>
          <p:nvPr>
            <p:ph sz="half" idx="2"/>
          </p:nvPr>
        </p:nvSpPr>
        <p:spPr/>
        <p:txBody>
          <a:bodyPr>
            <a:normAutofit lnSpcReduction="10000"/>
          </a:bodyPr>
          <a:lstStyle/>
          <a:p>
            <a:pPr algn="l"/>
            <a:r>
              <a:rPr lang="en-US" dirty="0"/>
              <a:t>Avoid thirsty plants that set deep roots</a:t>
            </a:r>
          </a:p>
          <a:p>
            <a:pPr algn="l"/>
            <a:r>
              <a:rPr lang="en-US" dirty="0"/>
              <a:t>Avoid planting aggressive dense ground covers that will interfere with the evaporation process</a:t>
            </a:r>
          </a:p>
          <a:p>
            <a:endParaRPr lang="en-US" dirty="0"/>
          </a:p>
        </p:txBody>
      </p:sp>
      <p:sp>
        <p:nvSpPr>
          <p:cNvPr id="8" name="Text Placeholder 7">
            <a:extLst>
              <a:ext uri="{FF2B5EF4-FFF2-40B4-BE49-F238E27FC236}">
                <a16:creationId xmlns:a16="http://schemas.microsoft.com/office/drawing/2014/main" id="{9973827C-46F4-127F-4581-8F5D86FB9EAB}"/>
              </a:ext>
            </a:extLst>
          </p:cNvPr>
          <p:cNvSpPr>
            <a:spLocks noGrp="1"/>
          </p:cNvSpPr>
          <p:nvPr>
            <p:ph type="body" sz="quarter" idx="3"/>
          </p:nvPr>
        </p:nvSpPr>
        <p:spPr/>
        <p:txBody>
          <a:bodyPr/>
          <a:lstStyle/>
          <a:p>
            <a:r>
              <a:rPr lang="en-US" dirty="0"/>
              <a:t>Choose</a:t>
            </a:r>
          </a:p>
        </p:txBody>
      </p:sp>
      <p:sp>
        <p:nvSpPr>
          <p:cNvPr id="9" name="Content Placeholder 8">
            <a:extLst>
              <a:ext uri="{FF2B5EF4-FFF2-40B4-BE49-F238E27FC236}">
                <a16:creationId xmlns:a16="http://schemas.microsoft.com/office/drawing/2014/main" id="{24E0FDB0-9DDC-85E7-8B19-321AE3DAB234}"/>
              </a:ext>
            </a:extLst>
          </p:cNvPr>
          <p:cNvSpPr>
            <a:spLocks noGrp="1"/>
          </p:cNvSpPr>
          <p:nvPr>
            <p:ph sz="quarter" idx="4"/>
          </p:nvPr>
        </p:nvSpPr>
        <p:spPr/>
        <p:txBody>
          <a:bodyPr>
            <a:normAutofit lnSpcReduction="10000"/>
          </a:bodyPr>
          <a:lstStyle/>
          <a:p>
            <a:pPr algn="l"/>
            <a:r>
              <a:rPr lang="en-US" dirty="0"/>
              <a:t>Drought tolerant plants</a:t>
            </a:r>
          </a:p>
          <a:p>
            <a:pPr algn="l"/>
            <a:r>
              <a:rPr lang="en-US" dirty="0"/>
              <a:t>Plants with short, fibrous root systems</a:t>
            </a:r>
          </a:p>
          <a:p>
            <a:pPr algn="l"/>
            <a:r>
              <a:rPr lang="en-US" dirty="0"/>
              <a:t>Hardy/tolerate of your climate </a:t>
            </a:r>
          </a:p>
          <a:p>
            <a:pPr algn="l"/>
            <a:r>
              <a:rPr lang="en-US" dirty="0"/>
              <a:t>Tolerant of sun and shade conditions</a:t>
            </a:r>
          </a:p>
        </p:txBody>
      </p:sp>
    </p:spTree>
    <p:extLst>
      <p:ext uri="{BB962C8B-B14F-4D97-AF65-F5344CB8AC3E}">
        <p14:creationId xmlns:p14="http://schemas.microsoft.com/office/powerpoint/2010/main" val="3275162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CE04-9B41-56B9-DFDF-8B9FC3B49F2D}"/>
              </a:ext>
            </a:extLst>
          </p:cNvPr>
          <p:cNvSpPr>
            <a:spLocks noGrp="1"/>
          </p:cNvSpPr>
          <p:nvPr>
            <p:ph type="title"/>
          </p:nvPr>
        </p:nvSpPr>
        <p:spPr/>
        <p:txBody>
          <a:bodyPr/>
          <a:lstStyle/>
          <a:p>
            <a:r>
              <a:rPr lang="en-US" dirty="0"/>
              <a:t>Setbacks from the OWTS</a:t>
            </a:r>
          </a:p>
        </p:txBody>
      </p:sp>
      <p:sp>
        <p:nvSpPr>
          <p:cNvPr id="3" name="Content Placeholder 2">
            <a:extLst>
              <a:ext uri="{FF2B5EF4-FFF2-40B4-BE49-F238E27FC236}">
                <a16:creationId xmlns:a16="http://schemas.microsoft.com/office/drawing/2014/main" id="{ED12170B-388D-902C-0E5A-0266CEFF3EC5}"/>
              </a:ext>
            </a:extLst>
          </p:cNvPr>
          <p:cNvSpPr>
            <a:spLocks noGrp="1"/>
          </p:cNvSpPr>
          <p:nvPr>
            <p:ph idx="1"/>
          </p:nvPr>
        </p:nvSpPr>
        <p:spPr/>
        <p:txBody>
          <a:bodyPr>
            <a:normAutofit fontScale="85000" lnSpcReduction="20000"/>
          </a:bodyPr>
          <a:lstStyle/>
          <a:p>
            <a:r>
              <a:rPr lang="en-US" dirty="0"/>
              <a:t>Most rules have required setback from building, structures, and other architectural features to allow for protection of resources along with maintenance access and repairs</a:t>
            </a:r>
          </a:p>
          <a:p>
            <a:pPr lvl="1"/>
            <a:r>
              <a:rPr lang="en-US" dirty="0"/>
              <a:t>Wells, lakes, rivers, ponds and streams</a:t>
            </a:r>
          </a:p>
          <a:p>
            <a:pPr lvl="1"/>
            <a:r>
              <a:rPr lang="en-US" dirty="0"/>
              <a:t>Property features such as retaining walls, stone walkways, pools, hot tubs, decks and patios, or fire pits</a:t>
            </a:r>
          </a:p>
          <a:p>
            <a:pPr lvl="1"/>
            <a:r>
              <a:rPr lang="en-US" dirty="0"/>
              <a:t>Swimming pools, sports courts, storage sheds, swing sets, sand boxes, driveways, vehicles</a:t>
            </a:r>
          </a:p>
          <a:p>
            <a:r>
              <a:rPr lang="en-US" dirty="0"/>
              <a:t>Fencing and gate placement can affect septic pumper truck access</a:t>
            </a:r>
          </a:p>
        </p:txBody>
      </p:sp>
    </p:spTree>
    <p:extLst>
      <p:ext uri="{BB962C8B-B14F-4D97-AF65-F5344CB8AC3E}">
        <p14:creationId xmlns:p14="http://schemas.microsoft.com/office/powerpoint/2010/main" val="3763159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632F34-1AE6-A031-0809-85B27E64A7DC}"/>
              </a:ext>
            </a:extLst>
          </p:cNvPr>
          <p:cNvSpPr>
            <a:spLocks noGrp="1"/>
          </p:cNvSpPr>
          <p:nvPr>
            <p:ph type="title"/>
          </p:nvPr>
        </p:nvSpPr>
        <p:spPr/>
        <p:txBody>
          <a:bodyPr/>
          <a:lstStyle/>
          <a:p>
            <a:r>
              <a:rPr lang="en-US" dirty="0"/>
              <a:t>Key Take Aways</a:t>
            </a:r>
          </a:p>
        </p:txBody>
      </p:sp>
      <p:sp>
        <p:nvSpPr>
          <p:cNvPr id="6" name="Content Placeholder 5">
            <a:extLst>
              <a:ext uri="{FF2B5EF4-FFF2-40B4-BE49-F238E27FC236}">
                <a16:creationId xmlns:a16="http://schemas.microsoft.com/office/drawing/2014/main" id="{6ED4D186-B665-D582-DA66-DB622AF92B62}"/>
              </a:ext>
            </a:extLst>
          </p:cNvPr>
          <p:cNvSpPr>
            <a:spLocks noGrp="1"/>
          </p:cNvSpPr>
          <p:nvPr>
            <p:ph idx="1"/>
          </p:nvPr>
        </p:nvSpPr>
        <p:spPr/>
        <p:txBody>
          <a:bodyPr/>
          <a:lstStyle/>
          <a:p>
            <a:r>
              <a:rPr lang="en-US" altLang="en-US" dirty="0"/>
              <a:t>Conserve water</a:t>
            </a:r>
          </a:p>
          <a:p>
            <a:r>
              <a:rPr lang="en-US" altLang="en-US" dirty="0"/>
              <a:t>Stagger water usage to spread it out over the day and week</a:t>
            </a:r>
          </a:p>
          <a:p>
            <a:r>
              <a:rPr lang="en-US" altLang="en-US" dirty="0"/>
              <a:t>Be mindful of the products you use and limit cleaners</a:t>
            </a:r>
          </a:p>
          <a:p>
            <a:r>
              <a:rPr lang="en-US" altLang="en-US" dirty="0"/>
              <a:t>Do not use OWTS as a garbage can</a:t>
            </a:r>
          </a:p>
          <a:p>
            <a:r>
              <a:rPr lang="en-US" altLang="en-US" dirty="0"/>
              <a:t>Evaluate your vegetation, obstructions, and traffic over the OWTA</a:t>
            </a:r>
          </a:p>
          <a:p>
            <a:endParaRPr lang="en-US" dirty="0"/>
          </a:p>
        </p:txBody>
      </p:sp>
    </p:spTree>
    <p:extLst>
      <p:ext uri="{BB962C8B-B14F-4D97-AF65-F5344CB8AC3E}">
        <p14:creationId xmlns:p14="http://schemas.microsoft.com/office/powerpoint/2010/main" val="2248555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cup, beaker, jar&#10;&#10;Description automatically generated">
            <a:extLst>
              <a:ext uri="{FF2B5EF4-FFF2-40B4-BE49-F238E27FC236}">
                <a16:creationId xmlns:a16="http://schemas.microsoft.com/office/drawing/2014/main" id="{34A0C840-AA3C-D5BC-6627-B8FFB5502D37}"/>
              </a:ext>
            </a:extLst>
          </p:cNvPr>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t="1516" b="1516"/>
          <a:stretch>
            <a:fillRect/>
          </a:stretch>
        </p:blipFill>
        <p:spPr>
          <a:xfrm>
            <a:off x="253028" y="3518063"/>
            <a:ext cx="1770063" cy="1230312"/>
          </a:xfrm>
          <a:ln w="28575">
            <a:solidFill>
              <a:srgbClr val="00B0F0"/>
            </a:solidFill>
          </a:ln>
        </p:spPr>
      </p:pic>
      <p:sp>
        <p:nvSpPr>
          <p:cNvPr id="2" name="Content Placeholder 1"/>
          <p:cNvSpPr>
            <a:spLocks noGrp="1"/>
          </p:cNvSpPr>
          <p:nvPr>
            <p:ph type="subTitle" idx="1"/>
          </p:nvPr>
        </p:nvSpPr>
        <p:spPr>
          <a:xfrm>
            <a:off x="2382731" y="2344321"/>
            <a:ext cx="6118333" cy="685791"/>
          </a:xfrm>
        </p:spPr>
        <p:txBody>
          <a:bodyPr>
            <a:noAutofit/>
          </a:bodyPr>
          <a:lstStyle/>
          <a:p>
            <a:pPr marL="0" indent="0">
              <a:buNone/>
              <a:defRPr/>
            </a:pPr>
            <a:endParaRPr lang="en-US" sz="1800" dirty="0"/>
          </a:p>
          <a:p>
            <a:pPr marL="0" indent="0">
              <a:buNone/>
              <a:defRPr/>
            </a:pPr>
            <a:r>
              <a:rPr lang="en-US" sz="2000" b="1" cap="all" dirty="0">
                <a:latin typeface="Helvetica" panose="020B0604020202020204" pitchFamily="34" charset="0"/>
                <a:cs typeface="Helvetica" panose="020B0604020202020204" pitchFamily="34" charset="0"/>
              </a:rPr>
              <a:t>Questions</a:t>
            </a:r>
          </a:p>
          <a:p>
            <a:pPr marL="0" indent="0">
              <a:buNone/>
              <a:defRPr/>
            </a:pPr>
            <a:endParaRPr lang="en-US" sz="2000" b="1" cap="all" dirty="0">
              <a:latin typeface="Helvetica" panose="020B0604020202020204" pitchFamily="34" charset="0"/>
              <a:cs typeface="Helvetica" panose="020B0604020202020204" pitchFamily="34" charset="0"/>
            </a:endParaRPr>
          </a:p>
          <a:p>
            <a:pPr marL="0" indent="0">
              <a:buNone/>
              <a:defRPr/>
            </a:pPr>
            <a:endParaRPr lang="en-US" sz="2000" b="1" cap="all" dirty="0">
              <a:latin typeface="Helvetica" panose="020B0604020202020204" pitchFamily="34" charset="0"/>
              <a:cs typeface="Helvetica" panose="020B0604020202020204" pitchFamily="34" charset="0"/>
            </a:endParaRPr>
          </a:p>
          <a:p>
            <a:pPr marL="0" indent="0">
              <a:buNone/>
              <a:defRPr/>
            </a:pPr>
            <a:r>
              <a:rPr lang="en-US" sz="2000" b="1" i="1" cap="all" dirty="0">
                <a:latin typeface="Helvetica" panose="020B0604020202020204" pitchFamily="34" charset="0"/>
                <a:cs typeface="Helvetica" panose="020B0604020202020204" pitchFamily="34" charset="0"/>
              </a:rPr>
              <a:t>Instructor name</a:t>
            </a:r>
          </a:p>
          <a:p>
            <a:pPr marL="0" indent="0">
              <a:buNone/>
              <a:defRPr/>
            </a:pPr>
            <a:r>
              <a:rPr lang="en-US" sz="2000" b="1" i="1" cap="all" dirty="0">
                <a:latin typeface="Helvetica" panose="020B0604020202020204" pitchFamily="34" charset="0"/>
                <a:cs typeface="Helvetica" panose="020B0604020202020204" pitchFamily="34" charset="0"/>
              </a:rPr>
              <a:t>Contact information</a:t>
            </a:r>
            <a:endParaRPr lang="en-US" sz="1800" i="1" dirty="0">
              <a:latin typeface="Helvetica" panose="020B0604020202020204" pitchFamily="34" charset="0"/>
              <a:cs typeface="Helvetica" panose="020B0604020202020204" pitchFamily="34" charset="0"/>
            </a:endParaRPr>
          </a:p>
        </p:txBody>
      </p:sp>
      <p:sp>
        <p:nvSpPr>
          <p:cNvPr id="4" name="Title 3">
            <a:extLst>
              <a:ext uri="{FF2B5EF4-FFF2-40B4-BE49-F238E27FC236}">
                <a16:creationId xmlns:a16="http://schemas.microsoft.com/office/drawing/2014/main" id="{BF3F971E-7B0A-40E3-AA52-A3E6A3D8D520}"/>
              </a:ext>
            </a:extLst>
          </p:cNvPr>
          <p:cNvSpPr>
            <a:spLocks noGrp="1"/>
          </p:cNvSpPr>
          <p:nvPr>
            <p:ph type="title" idx="4294967295"/>
          </p:nvPr>
        </p:nvSpPr>
        <p:spPr>
          <a:xfrm>
            <a:off x="2800350" y="1272382"/>
            <a:ext cx="5509419" cy="763587"/>
          </a:xfrm>
        </p:spPr>
        <p:txBody>
          <a:bodyPr>
            <a:normAutofit fontScale="90000"/>
          </a:bodyPr>
          <a:lstStyle/>
          <a:p>
            <a:r>
              <a:rPr lang="en-US" dirty="0">
                <a:solidFill>
                  <a:schemeClr val="bg1"/>
                </a:solidFill>
              </a:rPr>
              <a:t>Conclusion of Module 3</a:t>
            </a:r>
          </a:p>
        </p:txBody>
      </p:sp>
    </p:spTree>
    <p:custDataLst>
      <p:tags r:id="rId1"/>
    </p:custDataLst>
    <p:extLst>
      <p:ext uri="{BB962C8B-B14F-4D97-AF65-F5344CB8AC3E}">
        <p14:creationId xmlns:p14="http://schemas.microsoft.com/office/powerpoint/2010/main" val="399013545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3914-7FAE-6C87-6CEF-CA932D872344}"/>
              </a:ext>
            </a:extLst>
          </p:cNvPr>
          <p:cNvSpPr>
            <a:spLocks noGrp="1"/>
          </p:cNvSpPr>
          <p:nvPr>
            <p:ph type="title"/>
          </p:nvPr>
        </p:nvSpPr>
        <p:spPr/>
        <p:txBody>
          <a:bodyPr>
            <a:normAutofit/>
          </a:bodyPr>
          <a:lstStyle/>
          <a:p>
            <a:r>
              <a:rPr lang="en-US" dirty="0"/>
              <a:t>Wastewater Sources and Usage</a:t>
            </a:r>
          </a:p>
        </p:txBody>
      </p:sp>
      <p:sp>
        <p:nvSpPr>
          <p:cNvPr id="6" name="TextBox 5">
            <a:extLst>
              <a:ext uri="{FF2B5EF4-FFF2-40B4-BE49-F238E27FC236}">
                <a16:creationId xmlns:a16="http://schemas.microsoft.com/office/drawing/2014/main" id="{598BE7AC-087A-B22D-F2CC-B82DC2061AD6}"/>
              </a:ext>
            </a:extLst>
          </p:cNvPr>
          <p:cNvSpPr txBox="1"/>
          <p:nvPr/>
        </p:nvSpPr>
        <p:spPr>
          <a:xfrm>
            <a:off x="6054282" y="4687672"/>
            <a:ext cx="2686493" cy="369332"/>
          </a:xfrm>
          <a:prstGeom prst="rect">
            <a:avLst/>
          </a:prstGeom>
          <a:noFill/>
        </p:spPr>
        <p:txBody>
          <a:bodyPr wrap="square">
            <a:spAutoFit/>
          </a:bodyPr>
          <a:lstStyle/>
          <a:p>
            <a:r>
              <a:rPr lang="en-US" sz="1800" b="0" i="0" u="none" strike="noStrike" baseline="0" dirty="0">
                <a:solidFill>
                  <a:schemeClr val="bg1"/>
                </a:solidFill>
                <a:latin typeface="TimesNewRomanPSMT"/>
              </a:rPr>
              <a:t>DeOreo et al. (2016)</a:t>
            </a:r>
            <a:endParaRPr lang="en-US" dirty="0">
              <a:solidFill>
                <a:schemeClr val="bg1"/>
              </a:solidFill>
            </a:endParaRPr>
          </a:p>
        </p:txBody>
      </p:sp>
      <p:pic>
        <p:nvPicPr>
          <p:cNvPr id="15" name="Content Placeholder 14" descr="Diagram&#10;&#10;Description automatically generated">
            <a:extLst>
              <a:ext uri="{FF2B5EF4-FFF2-40B4-BE49-F238E27FC236}">
                <a16:creationId xmlns:a16="http://schemas.microsoft.com/office/drawing/2014/main" id="{F0D781E0-7220-E2F4-9FD2-9028D6A32E5B}"/>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3267" t="10500" r="14387" b="12388"/>
          <a:stretch/>
        </p:blipFill>
        <p:spPr>
          <a:xfrm>
            <a:off x="236962" y="1679083"/>
            <a:ext cx="3875495" cy="3193255"/>
          </a:xfrm>
        </p:spPr>
      </p:pic>
      <p:pic>
        <p:nvPicPr>
          <p:cNvPr id="7" name="Content Placeholder 9" descr="Sunburst chart&#10;&#10;Description automatically generated with low confidence">
            <a:extLst>
              <a:ext uri="{FF2B5EF4-FFF2-40B4-BE49-F238E27FC236}">
                <a16:creationId xmlns:a16="http://schemas.microsoft.com/office/drawing/2014/main" id="{EFB83368-DFFE-C0A7-62D8-ADF92E83CD6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02175" y="2180277"/>
            <a:ext cx="4038600" cy="2119621"/>
          </a:xfrm>
          <a:prstGeom prst="rect">
            <a:avLst/>
          </a:prstGeom>
        </p:spPr>
      </p:pic>
    </p:spTree>
    <p:extLst>
      <p:ext uri="{BB962C8B-B14F-4D97-AF65-F5344CB8AC3E}">
        <p14:creationId xmlns:p14="http://schemas.microsoft.com/office/powerpoint/2010/main" val="211374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BB60A-69A4-E42C-F20C-77D606F13C3D}"/>
              </a:ext>
            </a:extLst>
          </p:cNvPr>
          <p:cNvSpPr>
            <a:spLocks noGrp="1"/>
          </p:cNvSpPr>
          <p:nvPr>
            <p:ph type="title"/>
          </p:nvPr>
        </p:nvSpPr>
        <p:spPr>
          <a:xfrm>
            <a:off x="457201" y="750586"/>
            <a:ext cx="8229600" cy="857250"/>
          </a:xfrm>
        </p:spPr>
        <p:txBody>
          <a:bodyPr anchor="ctr">
            <a:normAutofit/>
          </a:bodyPr>
          <a:lstStyle/>
          <a:p>
            <a:pPr>
              <a:lnSpc>
                <a:spcPct val="90000"/>
              </a:lnSpc>
            </a:pPr>
            <a:r>
              <a:rPr lang="en-US" sz="3400" dirty="0"/>
              <a:t>Wastewater Estimates and Generation</a:t>
            </a:r>
          </a:p>
        </p:txBody>
      </p:sp>
      <p:sp>
        <p:nvSpPr>
          <p:cNvPr id="8" name="Content Placeholder 7">
            <a:extLst>
              <a:ext uri="{FF2B5EF4-FFF2-40B4-BE49-F238E27FC236}">
                <a16:creationId xmlns:a16="http://schemas.microsoft.com/office/drawing/2014/main" id="{CAD1B21B-C1A9-D443-472A-7AB7E3003E1C}"/>
              </a:ext>
            </a:extLst>
          </p:cNvPr>
          <p:cNvSpPr>
            <a:spLocks noGrp="1"/>
          </p:cNvSpPr>
          <p:nvPr>
            <p:ph sz="half" idx="1"/>
          </p:nvPr>
        </p:nvSpPr>
        <p:spPr>
          <a:xfrm>
            <a:off x="403413" y="1607836"/>
            <a:ext cx="4038600" cy="3394472"/>
          </a:xfrm>
        </p:spPr>
        <p:txBody>
          <a:bodyPr>
            <a:normAutofit lnSpcReduction="10000"/>
          </a:bodyPr>
          <a:lstStyle/>
          <a:p>
            <a:pPr>
              <a:lnSpc>
                <a:spcPct val="90000"/>
              </a:lnSpc>
            </a:pPr>
            <a:r>
              <a:rPr lang="en-US" sz="2400" dirty="0"/>
              <a:t>Residential systems typically use bedrooms to predict maximum occupancy/use</a:t>
            </a:r>
          </a:p>
          <a:p>
            <a:pPr>
              <a:lnSpc>
                <a:spcPct val="90000"/>
              </a:lnSpc>
            </a:pPr>
            <a:r>
              <a:rPr lang="en-US" sz="2400" dirty="0"/>
              <a:t>Assuming two people per bedroom, most regulatory agencies specify a hydraulic loading rate in the range of 100 to 150 gallons per day per bedroom</a:t>
            </a:r>
          </a:p>
          <a:p>
            <a:pPr>
              <a:lnSpc>
                <a:spcPct val="90000"/>
              </a:lnSpc>
            </a:pPr>
            <a:r>
              <a:rPr lang="en-US" sz="2400" dirty="0"/>
              <a:t>Try to conserve water </a:t>
            </a:r>
          </a:p>
        </p:txBody>
      </p:sp>
      <p:sp>
        <p:nvSpPr>
          <p:cNvPr id="3" name="Content Placeholder 2">
            <a:extLst>
              <a:ext uri="{FF2B5EF4-FFF2-40B4-BE49-F238E27FC236}">
                <a16:creationId xmlns:a16="http://schemas.microsoft.com/office/drawing/2014/main" id="{239A5120-DB58-AA29-3729-C9363284B768}"/>
              </a:ext>
            </a:extLst>
          </p:cNvPr>
          <p:cNvSpPr>
            <a:spLocks noGrp="1"/>
          </p:cNvSpPr>
          <p:nvPr>
            <p:ph sz="half" idx="2"/>
          </p:nvPr>
        </p:nvSpPr>
        <p:spPr/>
        <p:txBody>
          <a:bodyPr>
            <a:normAutofit lnSpcReduction="10000"/>
          </a:bodyPr>
          <a:lstStyle/>
          <a:p>
            <a:pPr>
              <a:lnSpc>
                <a:spcPct val="90000"/>
              </a:lnSpc>
            </a:pPr>
            <a:r>
              <a:rPr lang="en-US" altLang="en-US" sz="2400" dirty="0"/>
              <a:t>Based on annual estimates of actual use</a:t>
            </a:r>
          </a:p>
          <a:p>
            <a:pPr lvl="1">
              <a:lnSpc>
                <a:spcPct val="90000"/>
              </a:lnSpc>
            </a:pPr>
            <a:r>
              <a:rPr lang="en-US" altLang="en-US" dirty="0"/>
              <a:t>Per person per year = 27,000 gal/year</a:t>
            </a:r>
          </a:p>
          <a:p>
            <a:pPr lvl="1">
              <a:lnSpc>
                <a:spcPct val="90000"/>
              </a:lnSpc>
            </a:pPr>
            <a:r>
              <a:rPr lang="en-US" altLang="en-US" dirty="0"/>
              <a:t>Typical home ~ 3 persons = 58,000 gal/yr</a:t>
            </a:r>
          </a:p>
          <a:p>
            <a:pPr lvl="1">
              <a:lnSpc>
                <a:spcPct val="90000"/>
              </a:lnSpc>
            </a:pPr>
            <a:r>
              <a:rPr lang="en-US" altLang="en-US" dirty="0"/>
              <a:t>250 homes in an area = 14.5 million gallons/year</a:t>
            </a:r>
          </a:p>
          <a:p>
            <a:endParaRPr lang="en-US" dirty="0"/>
          </a:p>
        </p:txBody>
      </p:sp>
    </p:spTree>
    <p:extLst>
      <p:ext uri="{BB962C8B-B14F-4D97-AF65-F5344CB8AC3E}">
        <p14:creationId xmlns:p14="http://schemas.microsoft.com/office/powerpoint/2010/main" val="1258572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68822" y="758428"/>
            <a:ext cx="6515100" cy="800100"/>
          </a:xfrm>
        </p:spPr>
        <p:txBody>
          <a:bodyPr>
            <a:normAutofit/>
          </a:bodyPr>
          <a:lstStyle/>
          <a:p>
            <a:pPr eaLnBrk="1" hangingPunct="1">
              <a:defRPr/>
            </a:pPr>
            <a:r>
              <a:rPr lang="en-US" altLang="en-US" dirty="0"/>
              <a:t>What is added to the water?</a:t>
            </a:r>
          </a:p>
        </p:txBody>
      </p:sp>
      <p:sp>
        <p:nvSpPr>
          <p:cNvPr id="836611" name="Rectangle 3"/>
          <p:cNvSpPr>
            <a:spLocks noGrp="1" noChangeArrowheads="1"/>
          </p:cNvSpPr>
          <p:nvPr>
            <p:ph idx="1"/>
          </p:nvPr>
        </p:nvSpPr>
        <p:spPr>
          <a:xfrm>
            <a:off x="368822" y="1445079"/>
            <a:ext cx="3826398" cy="3753938"/>
          </a:xfrm>
        </p:spPr>
        <p:txBody>
          <a:bodyPr>
            <a:normAutofit lnSpcReduction="10000"/>
          </a:bodyPr>
          <a:lstStyle/>
          <a:p>
            <a:pPr eaLnBrk="1" hangingPunct="1">
              <a:lnSpc>
                <a:spcPct val="80000"/>
              </a:lnSpc>
              <a:buFont typeface="Arial" charset="0"/>
              <a:buNone/>
              <a:defRPr/>
            </a:pPr>
            <a:endParaRPr lang="en-US" altLang="en-US" sz="1800" dirty="0"/>
          </a:p>
          <a:p>
            <a:pPr>
              <a:lnSpc>
                <a:spcPct val="80000"/>
              </a:lnSpc>
              <a:defRPr/>
            </a:pPr>
            <a:r>
              <a:rPr lang="en-US" altLang="en-US" sz="2100" b="1" dirty="0"/>
              <a:t>Pathogens</a:t>
            </a:r>
          </a:p>
          <a:p>
            <a:pPr lvl="1">
              <a:lnSpc>
                <a:spcPct val="80000"/>
              </a:lnSpc>
              <a:defRPr/>
            </a:pPr>
            <a:r>
              <a:rPr lang="en-US" altLang="en-US" sz="1800" dirty="0"/>
              <a:t>Virus, Bacteria</a:t>
            </a:r>
          </a:p>
          <a:p>
            <a:pPr>
              <a:lnSpc>
                <a:spcPct val="80000"/>
              </a:lnSpc>
              <a:defRPr/>
            </a:pPr>
            <a:r>
              <a:rPr lang="en-US" altLang="en-US" sz="2100" b="1" dirty="0"/>
              <a:t>Solids</a:t>
            </a:r>
            <a:endParaRPr lang="en-US" altLang="en-US" sz="2100" dirty="0"/>
          </a:p>
          <a:p>
            <a:pPr lvl="1">
              <a:lnSpc>
                <a:spcPct val="80000"/>
              </a:lnSpc>
              <a:defRPr/>
            </a:pPr>
            <a:r>
              <a:rPr lang="en-US" altLang="en-US" sz="1800" dirty="0"/>
              <a:t>Organic</a:t>
            </a:r>
            <a:endParaRPr lang="en-US" altLang="en-US" sz="1800" i="1" dirty="0"/>
          </a:p>
          <a:p>
            <a:pPr lvl="1">
              <a:lnSpc>
                <a:spcPct val="80000"/>
              </a:lnSpc>
              <a:defRPr/>
            </a:pPr>
            <a:r>
              <a:rPr lang="en-US" altLang="en-US" sz="1800" dirty="0"/>
              <a:t>Inorganics </a:t>
            </a:r>
          </a:p>
          <a:p>
            <a:pPr>
              <a:lnSpc>
                <a:spcPct val="80000"/>
              </a:lnSpc>
              <a:defRPr/>
            </a:pPr>
            <a:r>
              <a:rPr lang="en-US" altLang="en-US" sz="2100" b="1" dirty="0"/>
              <a:t>Nutrients</a:t>
            </a:r>
          </a:p>
          <a:p>
            <a:pPr lvl="1">
              <a:lnSpc>
                <a:spcPct val="80000"/>
              </a:lnSpc>
              <a:defRPr/>
            </a:pPr>
            <a:r>
              <a:rPr lang="en-US" altLang="en-US" sz="1800" dirty="0"/>
              <a:t>Phosphorus</a:t>
            </a:r>
          </a:p>
          <a:p>
            <a:pPr lvl="1">
              <a:lnSpc>
                <a:spcPct val="80000"/>
              </a:lnSpc>
              <a:defRPr/>
            </a:pPr>
            <a:r>
              <a:rPr lang="en-US" altLang="en-US" sz="1800" dirty="0"/>
              <a:t>Nitrogen</a:t>
            </a:r>
          </a:p>
          <a:p>
            <a:pPr>
              <a:lnSpc>
                <a:spcPct val="80000"/>
              </a:lnSpc>
              <a:defRPr/>
            </a:pPr>
            <a:r>
              <a:rPr lang="en-US" altLang="en-US" sz="2100" b="1" dirty="0"/>
              <a:t>Chemicals</a:t>
            </a:r>
            <a:r>
              <a:rPr lang="en-US" altLang="en-US" sz="2100" dirty="0"/>
              <a:t> </a:t>
            </a:r>
            <a:endParaRPr lang="en-US" altLang="en-US" sz="2100" b="1" dirty="0"/>
          </a:p>
          <a:p>
            <a:pPr lvl="1">
              <a:lnSpc>
                <a:spcPct val="80000"/>
              </a:lnSpc>
              <a:defRPr/>
            </a:pPr>
            <a:r>
              <a:rPr lang="en-US" altLang="en-US" sz="1800" dirty="0"/>
              <a:t>Cleaning products</a:t>
            </a:r>
          </a:p>
          <a:p>
            <a:pPr lvl="1">
              <a:lnSpc>
                <a:spcPct val="80000"/>
              </a:lnSpc>
              <a:defRPr/>
            </a:pPr>
            <a:r>
              <a:rPr lang="en-US" altLang="en-US" sz="1800" dirty="0"/>
              <a:t>Water treatment</a:t>
            </a:r>
          </a:p>
          <a:p>
            <a:pPr lvl="1">
              <a:lnSpc>
                <a:spcPct val="80000"/>
              </a:lnSpc>
              <a:defRPr/>
            </a:pPr>
            <a:r>
              <a:rPr lang="en-US" altLang="en-US" sz="1800" dirty="0"/>
              <a:t>Medications</a:t>
            </a:r>
          </a:p>
        </p:txBody>
      </p:sp>
      <p:pic>
        <p:nvPicPr>
          <p:cNvPr id="4" name="Picture 3">
            <a:extLst>
              <a:ext uri="{FF2B5EF4-FFF2-40B4-BE49-F238E27FC236}">
                <a16:creationId xmlns:a16="http://schemas.microsoft.com/office/drawing/2014/main" id="{10D9EFA5-1B3A-AB13-3FB4-1C78FFB47F8A}"/>
              </a:ext>
            </a:extLst>
          </p:cNvPr>
          <p:cNvPicPr>
            <a:picLocks noChangeAspect="1"/>
          </p:cNvPicPr>
          <p:nvPr/>
        </p:nvPicPr>
        <p:blipFill>
          <a:blip r:embed="rId3"/>
          <a:stretch>
            <a:fillRect/>
          </a:stretch>
        </p:blipFill>
        <p:spPr>
          <a:xfrm>
            <a:off x="4321907" y="1757331"/>
            <a:ext cx="4371298" cy="2763465"/>
          </a:xfrm>
          <a:prstGeom prst="rect">
            <a:avLst/>
          </a:prstGeom>
        </p:spPr>
      </p:pic>
    </p:spTree>
    <p:extLst>
      <p:ext uri="{BB962C8B-B14F-4D97-AF65-F5344CB8AC3E}">
        <p14:creationId xmlns:p14="http://schemas.microsoft.com/office/powerpoint/2010/main" val="303025520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94EAD-6764-45B9-D1E9-0FBF3529958B}"/>
              </a:ext>
            </a:extLst>
          </p:cNvPr>
          <p:cNvSpPr>
            <a:spLocks noGrp="1"/>
          </p:cNvSpPr>
          <p:nvPr>
            <p:ph type="title"/>
          </p:nvPr>
        </p:nvSpPr>
        <p:spPr>
          <a:xfrm>
            <a:off x="2225500" y="1394444"/>
            <a:ext cx="6461299" cy="725349"/>
          </a:xfrm>
        </p:spPr>
        <p:txBody>
          <a:bodyPr anchor="ctr">
            <a:noAutofit/>
          </a:bodyPr>
          <a:lstStyle/>
          <a:p>
            <a:pPr algn="ctr">
              <a:lnSpc>
                <a:spcPct val="90000"/>
              </a:lnSpc>
            </a:pPr>
            <a:r>
              <a:rPr lang="en-US" sz="4800" dirty="0"/>
              <a:t>Tips to lessen the load for septic system longevity</a:t>
            </a:r>
          </a:p>
        </p:txBody>
      </p:sp>
      <p:pic>
        <p:nvPicPr>
          <p:cNvPr id="5" name="Picture 4">
            <a:extLst>
              <a:ext uri="{FF2B5EF4-FFF2-40B4-BE49-F238E27FC236}">
                <a16:creationId xmlns:a16="http://schemas.microsoft.com/office/drawing/2014/main" id="{ABC4D1A8-74AF-9D32-4AD6-F0D13CBE4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500" y="3103762"/>
            <a:ext cx="6804200" cy="1718060"/>
          </a:xfrm>
          <a:prstGeom prst="rect">
            <a:avLst/>
          </a:prstGeom>
          <a:noFill/>
          <a:ln w="28575">
            <a:solidFill>
              <a:srgbClr val="00B0F0"/>
            </a:solidFill>
          </a:ln>
        </p:spPr>
      </p:pic>
    </p:spTree>
    <p:extLst>
      <p:ext uri="{BB962C8B-B14F-4D97-AF65-F5344CB8AC3E}">
        <p14:creationId xmlns:p14="http://schemas.microsoft.com/office/powerpoint/2010/main" val="1628416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A574-8243-090F-705E-5E022BD3F80A}"/>
              </a:ext>
            </a:extLst>
          </p:cNvPr>
          <p:cNvSpPr>
            <a:spLocks noGrp="1"/>
          </p:cNvSpPr>
          <p:nvPr>
            <p:ph type="title"/>
          </p:nvPr>
        </p:nvSpPr>
        <p:spPr>
          <a:xfrm>
            <a:off x="2342795" y="4648047"/>
            <a:ext cx="5486400" cy="425054"/>
          </a:xfrm>
        </p:spPr>
        <p:txBody>
          <a:bodyPr anchor="b">
            <a:normAutofit/>
          </a:bodyPr>
          <a:lstStyle/>
          <a:p>
            <a:r>
              <a:rPr lang="en-US" dirty="0"/>
              <a:t>EPA Video – Don’t Strain Your Drain!</a:t>
            </a:r>
          </a:p>
        </p:txBody>
      </p:sp>
      <p:pic>
        <p:nvPicPr>
          <p:cNvPr id="6" name="Drain_Water Use">
            <a:hlinkClick r:id="" action="ppaction://media"/>
            <a:extLst>
              <a:ext uri="{FF2B5EF4-FFF2-40B4-BE49-F238E27FC236}">
                <a16:creationId xmlns:a16="http://schemas.microsoft.com/office/drawing/2014/main" id="{C656010F-80AC-B758-B655-DE181F13C88F}"/>
              </a:ext>
            </a:extLst>
          </p:cNvPr>
          <p:cNvPicPr>
            <a:picLocks noGrp="1" noChangeAspect="1"/>
          </p:cNvPicPr>
          <p:nvPr>
            <p:ph type="pic" idx="1"/>
            <a:videoFile r:link="rId2"/>
            <p:extLst>
              <p:ext uri="{DAA4B4D4-6D71-4841-9C94-3DE7FCFB9230}">
                <p14:media xmlns:p14="http://schemas.microsoft.com/office/powerpoint/2010/main" r:embed="rId1"/>
              </p:ext>
            </p:extLst>
          </p:nvPr>
        </p:nvPicPr>
        <p:blipFill>
          <a:blip r:embed="rId5"/>
          <a:stretch>
            <a:fillRect/>
          </a:stretch>
        </p:blipFill>
        <p:spPr>
          <a:xfrm>
            <a:off x="606751" y="187143"/>
            <a:ext cx="7930497" cy="4460904"/>
          </a:xfrm>
          <a:noFill/>
        </p:spPr>
      </p:pic>
    </p:spTree>
    <p:extLst>
      <p:ext uri="{BB962C8B-B14F-4D97-AF65-F5344CB8AC3E}">
        <p14:creationId xmlns:p14="http://schemas.microsoft.com/office/powerpoint/2010/main" val="312516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95C7-156A-9FB0-0B6A-8C2DFB4B0ADD}"/>
              </a:ext>
            </a:extLst>
          </p:cNvPr>
          <p:cNvSpPr>
            <a:spLocks noGrp="1"/>
          </p:cNvSpPr>
          <p:nvPr>
            <p:ph type="title"/>
          </p:nvPr>
        </p:nvSpPr>
        <p:spPr/>
        <p:txBody>
          <a:bodyPr/>
          <a:lstStyle/>
          <a:p>
            <a:r>
              <a:rPr lang="en-US" dirty="0"/>
              <a:t>General Recommendations</a:t>
            </a:r>
          </a:p>
        </p:txBody>
      </p:sp>
      <p:sp>
        <p:nvSpPr>
          <p:cNvPr id="3" name="Content Placeholder 2">
            <a:extLst>
              <a:ext uri="{FF2B5EF4-FFF2-40B4-BE49-F238E27FC236}">
                <a16:creationId xmlns:a16="http://schemas.microsoft.com/office/drawing/2014/main" id="{3B64A153-DE40-0098-42AD-3BE888E78D6F}"/>
              </a:ext>
            </a:extLst>
          </p:cNvPr>
          <p:cNvSpPr>
            <a:spLocks noGrp="1"/>
          </p:cNvSpPr>
          <p:nvPr>
            <p:ph idx="1"/>
          </p:nvPr>
        </p:nvSpPr>
        <p:spPr/>
        <p:txBody>
          <a:bodyPr>
            <a:normAutofit lnSpcReduction="10000"/>
          </a:bodyPr>
          <a:lstStyle/>
          <a:p>
            <a:r>
              <a:rPr lang="en-US" sz="2400" dirty="0"/>
              <a:t>Listen for drips and leaks and fix all internal pumping leaks</a:t>
            </a:r>
          </a:p>
          <a:p>
            <a:r>
              <a:rPr lang="en-US" sz="2400" dirty="0"/>
              <a:t>Choose appliances that offer water and energy efficient cycles</a:t>
            </a:r>
          </a:p>
          <a:p>
            <a:r>
              <a:rPr lang="en-US" sz="2400" dirty="0"/>
              <a:t>Do not use your toilet or septic system as a garbage can – place this waste in the garbage</a:t>
            </a:r>
          </a:p>
          <a:p>
            <a:r>
              <a:rPr lang="en-US" sz="2400" dirty="0"/>
              <a:t>Limit the use of harsh cleaners and sanitizers as they kill benefital bacteria in the OWTS</a:t>
            </a:r>
          </a:p>
          <a:p>
            <a:r>
              <a:rPr lang="en-US" sz="2400" dirty="0"/>
              <a:t>Use products that are natural/biodegradable </a:t>
            </a:r>
          </a:p>
          <a:p>
            <a:pPr lvl="1"/>
            <a:r>
              <a:rPr lang="en-US" sz="2400" dirty="0"/>
              <a:t>Look up products that get an “A” www.ewg.org/guides/cleaners/</a:t>
            </a:r>
          </a:p>
          <a:p>
            <a:pPr lvl="1"/>
            <a:endParaRPr lang="en-US" sz="2400" dirty="0"/>
          </a:p>
        </p:txBody>
      </p:sp>
    </p:spTree>
    <p:extLst>
      <p:ext uri="{BB962C8B-B14F-4D97-AF65-F5344CB8AC3E}">
        <p14:creationId xmlns:p14="http://schemas.microsoft.com/office/powerpoint/2010/main" val="619090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954202-032C-89D5-82AC-A207F7AB8CD7}"/>
              </a:ext>
            </a:extLst>
          </p:cNvPr>
          <p:cNvSpPr>
            <a:spLocks noGrp="1"/>
          </p:cNvSpPr>
          <p:nvPr>
            <p:ph type="title"/>
          </p:nvPr>
        </p:nvSpPr>
        <p:spPr>
          <a:xfrm>
            <a:off x="1792288" y="4489427"/>
            <a:ext cx="5486400" cy="425054"/>
          </a:xfrm>
        </p:spPr>
        <p:txBody>
          <a:bodyPr anchor="b">
            <a:normAutofit/>
          </a:bodyPr>
          <a:lstStyle/>
          <a:p>
            <a:r>
              <a:rPr lang="en-US" dirty="0"/>
              <a:t>EPA Video:  Don’t Overload Your Commode!</a:t>
            </a:r>
          </a:p>
        </p:txBody>
      </p:sp>
      <p:pic>
        <p:nvPicPr>
          <p:cNvPr id="9" name="Toilet">
            <a:hlinkClick r:id="" action="ppaction://media"/>
            <a:extLst>
              <a:ext uri="{FF2B5EF4-FFF2-40B4-BE49-F238E27FC236}">
                <a16:creationId xmlns:a16="http://schemas.microsoft.com/office/drawing/2014/main" id="{25144BA7-8383-0666-4401-0A31BC459C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5257" y="104714"/>
            <a:ext cx="8113486" cy="4384713"/>
          </a:xfrm>
          <a:prstGeom prst="rect">
            <a:avLst/>
          </a:prstGeom>
        </p:spPr>
      </p:pic>
    </p:spTree>
    <p:extLst>
      <p:ext uri="{BB962C8B-B14F-4D97-AF65-F5344CB8AC3E}">
        <p14:creationId xmlns:p14="http://schemas.microsoft.com/office/powerpoint/2010/main" val="271593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3677</Words>
  <Application>Microsoft Office PowerPoint</Application>
  <PresentationFormat>On-screen Show (16:9)</PresentationFormat>
  <Paragraphs>281</Paragraphs>
  <Slides>28</Slides>
  <Notes>28</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vt:lpstr>
      <vt:lpstr>Helvetica</vt:lpstr>
      <vt:lpstr>Helvetica Neue</vt:lpstr>
      <vt:lpstr>Minion Pro</vt:lpstr>
      <vt:lpstr>Open Sans</vt:lpstr>
      <vt:lpstr>Roboto</vt:lpstr>
      <vt:lpstr>Times New Roman</vt:lpstr>
      <vt:lpstr>TimesNewRomanPSMT</vt:lpstr>
      <vt:lpstr>trebuchet ms, sans-serif</vt:lpstr>
      <vt:lpstr>Office Theme</vt:lpstr>
      <vt:lpstr>Module 3</vt:lpstr>
      <vt:lpstr>Learning Objective</vt:lpstr>
      <vt:lpstr>Wastewater Sources and Usage</vt:lpstr>
      <vt:lpstr>Wastewater Estimates and Generation</vt:lpstr>
      <vt:lpstr>What is added to the water?</vt:lpstr>
      <vt:lpstr>Tips to lessen the load for septic system longevity</vt:lpstr>
      <vt:lpstr>EPA Video – Don’t Strain Your Drain!</vt:lpstr>
      <vt:lpstr>General Recommendations</vt:lpstr>
      <vt:lpstr>EPA Video:  Don’t Overload Your Commode!</vt:lpstr>
      <vt:lpstr>Bathroom Recommendations</vt:lpstr>
      <vt:lpstr>Bathroom Recommendations Cont’d</vt:lpstr>
      <vt:lpstr>Bathroom Cont’d Bathing</vt:lpstr>
      <vt:lpstr>Clearing Clogged Drains</vt:lpstr>
      <vt:lpstr>Laundry Recommendations</vt:lpstr>
      <vt:lpstr>Laundry Cont’d</vt:lpstr>
      <vt:lpstr>Laundry Cont’d</vt:lpstr>
      <vt:lpstr>Kitchen Recommendations</vt:lpstr>
      <vt:lpstr>Video from EPA – Think at the Sink!</vt:lpstr>
      <vt:lpstr>Utility Room Recommendations</vt:lpstr>
      <vt:lpstr>Hazardous Waste </vt:lpstr>
      <vt:lpstr>Outside the Home Recommendations</vt:lpstr>
      <vt:lpstr>EPA Video – Shield Your Field!</vt:lpstr>
      <vt:lpstr>Landscaping Considerations</vt:lpstr>
      <vt:lpstr>Vegetation Do’s and Don’ts</vt:lpstr>
      <vt:lpstr>Vegetation Recommendations</vt:lpstr>
      <vt:lpstr>Setbacks from the OWTS</vt:lpstr>
      <vt:lpstr>Key Take Aways</vt:lpstr>
      <vt:lpstr>Conclusion of Module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2023-07-05T10:32:18Z</dcterms:modified>
</cp:coreProperties>
</file>