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9"/>
  </p:notesMasterIdLst>
  <p:handoutMasterIdLst>
    <p:handoutMasterId r:id="rId40"/>
  </p:handoutMasterIdLst>
  <p:sldIdLst>
    <p:sldId id="536" r:id="rId2"/>
    <p:sldId id="537" r:id="rId3"/>
    <p:sldId id="550" r:id="rId4"/>
    <p:sldId id="473" r:id="rId5"/>
    <p:sldId id="566" r:id="rId6"/>
    <p:sldId id="564" r:id="rId7"/>
    <p:sldId id="565" r:id="rId8"/>
    <p:sldId id="551" r:id="rId9"/>
    <p:sldId id="547" r:id="rId10"/>
    <p:sldId id="539" r:id="rId11"/>
    <p:sldId id="567" r:id="rId12"/>
    <p:sldId id="540" r:id="rId13"/>
    <p:sldId id="560" r:id="rId14"/>
    <p:sldId id="568" r:id="rId15"/>
    <p:sldId id="544" r:id="rId16"/>
    <p:sldId id="541" r:id="rId17"/>
    <p:sldId id="577" r:id="rId18"/>
    <p:sldId id="546" r:id="rId19"/>
    <p:sldId id="545" r:id="rId20"/>
    <p:sldId id="558" r:id="rId21"/>
    <p:sldId id="543" r:id="rId22"/>
    <p:sldId id="549" r:id="rId23"/>
    <p:sldId id="548" r:id="rId24"/>
    <p:sldId id="556" r:id="rId25"/>
    <p:sldId id="554" r:id="rId26"/>
    <p:sldId id="542" r:id="rId27"/>
    <p:sldId id="552" r:id="rId28"/>
    <p:sldId id="553" r:id="rId29"/>
    <p:sldId id="562" r:id="rId30"/>
    <p:sldId id="557" r:id="rId31"/>
    <p:sldId id="362" r:id="rId32"/>
    <p:sldId id="569" r:id="rId33"/>
    <p:sldId id="570" r:id="rId34"/>
    <p:sldId id="571" r:id="rId35"/>
    <p:sldId id="555" r:id="rId36"/>
    <p:sldId id="572" r:id="rId37"/>
    <p:sldId id="561" r:id="rId38"/>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EC3C"/>
    <a:srgbClr val="9EFF29"/>
    <a:srgbClr val="A4660C"/>
    <a:srgbClr val="952F69"/>
    <a:srgbClr val="FF856D"/>
    <a:srgbClr val="FF2549"/>
    <a:srgbClr val="003635"/>
    <a:srgbClr val="005856"/>
    <a:srgbClr val="007033"/>
    <a:srgbClr val="F1C8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59422" autoAdjust="0"/>
  </p:normalViewPr>
  <p:slideViewPr>
    <p:cSldViewPr snapToGrid="0">
      <p:cViewPr varScale="1">
        <p:scale>
          <a:sx n="67" d="100"/>
          <a:sy n="67" d="100"/>
        </p:scale>
        <p:origin x="1186" y="3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738"/>
    </p:cViewPr>
  </p:sorterViewPr>
  <p:notesViewPr>
    <p:cSldViewPr snapToGrid="0">
      <p:cViewPr varScale="1">
        <p:scale>
          <a:sx n="62" d="100"/>
          <a:sy n="62" d="100"/>
        </p:scale>
        <p:origin x="3139" y="62"/>
      </p:cViewPr>
      <p:guideLst/>
    </p:cSldViewPr>
  </p:notes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55990B-44FB-6C9A-4C03-6B52115D6D66}"/>
              </a:ext>
            </a:extLst>
          </p:cNvPr>
          <p:cNvSpPr>
            <a:spLocks noGrp="1"/>
          </p:cNvSpPr>
          <p:nvPr>
            <p:ph type="hdr" sz="quarter"/>
          </p:nvPr>
        </p:nvSpPr>
        <p:spPr>
          <a:xfrm>
            <a:off x="0" y="0"/>
            <a:ext cx="3169920" cy="481727"/>
          </a:xfrm>
          <a:prstGeom prst="rect">
            <a:avLst/>
          </a:prstGeom>
        </p:spPr>
        <p:txBody>
          <a:bodyPr vert="horz" lIns="96651" tIns="48325" rIns="96651" bIns="48325"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DF20B4F4-D709-02BC-3E49-79A6E8FFB70C}"/>
              </a:ext>
            </a:extLst>
          </p:cNvPr>
          <p:cNvSpPr>
            <a:spLocks noGrp="1"/>
          </p:cNvSpPr>
          <p:nvPr>
            <p:ph type="ftr" sz="quarter" idx="2"/>
          </p:nvPr>
        </p:nvSpPr>
        <p:spPr>
          <a:xfrm>
            <a:off x="0" y="9119474"/>
            <a:ext cx="3169920" cy="481726"/>
          </a:xfrm>
          <a:prstGeom prst="rect">
            <a:avLst/>
          </a:prstGeom>
        </p:spPr>
        <p:txBody>
          <a:bodyPr vert="horz" lIns="96651" tIns="48325" rIns="96651" bIns="48325" rtlCol="0" anchor="b"/>
          <a:lstStyle>
            <a:lvl1pPr algn="l">
              <a:defRPr sz="1200"/>
            </a:lvl1pPr>
          </a:lstStyle>
          <a:p>
            <a:endParaRPr lang="en-US" dirty="0"/>
          </a:p>
        </p:txBody>
      </p:sp>
    </p:spTree>
    <p:extLst>
      <p:ext uri="{BB962C8B-B14F-4D97-AF65-F5344CB8AC3E}">
        <p14:creationId xmlns:p14="http://schemas.microsoft.com/office/powerpoint/2010/main" val="1908875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1" tIns="48325" rIns="96651" bIns="48325"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1" tIns="48325" rIns="96651" bIns="48325" rtlCol="0"/>
          <a:lstStyle>
            <a:lvl1pPr algn="r">
              <a:defRPr sz="1200"/>
            </a:lvl1pPr>
          </a:lstStyle>
          <a:p>
            <a:fld id="{C8D18E60-4300-4729-A0D7-6AB984C3922D}" type="datetimeFigureOut">
              <a:rPr lang="en-US" smtClean="0"/>
              <a:t>7/6/2023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1" tIns="48325" rIns="96651" bIns="48325" rtlCol="0" anchor="ctr"/>
          <a:lstStyle/>
          <a:p>
            <a:endParaRPr lang="en-US" dirty="0"/>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6651" tIns="48325" rIns="96651" bIns="48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1" tIns="48325" rIns="96651" bIns="4832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1" tIns="48325" rIns="96651" bIns="48325" rtlCol="0" anchor="b"/>
          <a:lstStyle>
            <a:lvl1pPr algn="r">
              <a:defRPr sz="1200"/>
            </a:lvl1pPr>
          </a:lstStyle>
          <a:p>
            <a:fld id="{AF533E96-F078-4B3D-A8F4-F1AF21EBC357}" type="slidenum">
              <a:rPr lang="en-US" smtClean="0"/>
              <a:t>‹#›</a:t>
            </a:fld>
            <a:endParaRPr lang="en-US" dirty="0"/>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sheger@umn.edu"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jbuchan7@utk.edu"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rtl="0" latinLnBrk="0">
              <a:spcBef>
                <a:spcPts val="0"/>
              </a:spcBef>
              <a:spcAft>
                <a:spcPts val="0"/>
              </a:spcAft>
            </a:pPr>
            <a:r>
              <a:rPr lang="en-US" dirty="0">
                <a:effectLst/>
                <a:latin typeface="trebuchet ms, sans-serif"/>
              </a:rPr>
              <a:t>These training materials were developed by Sara Heger (</a:t>
            </a:r>
            <a:r>
              <a:rPr lang="en-US" dirty="0">
                <a:effectLst/>
                <a:latin typeface="trebuchet ms, sans-serif"/>
                <a:hlinkClick r:id="rId3"/>
              </a:rPr>
              <a:t>sheger@umn.edu</a:t>
            </a:r>
            <a:r>
              <a:rPr lang="en-US" dirty="0">
                <a:effectLst/>
                <a:latin typeface="trebuchet ms, sans-serif"/>
              </a:rPr>
              <a:t>) and John Buchanan (</a:t>
            </a:r>
            <a:r>
              <a:rPr lang="en-US" dirty="0">
                <a:effectLst/>
                <a:latin typeface="trebuchet ms, sans-serif"/>
                <a:hlinkClick r:id="rId4"/>
              </a:rPr>
              <a:t>jbuchan7@utk.edu</a:t>
            </a:r>
            <a:r>
              <a:rPr lang="en-US" dirty="0">
                <a:effectLst/>
                <a:latin typeface="trebuchet ms, sans-serif"/>
              </a:rPr>
              <a:t>).  Please email with questions, edits, or needed additions.</a:t>
            </a:r>
            <a:endParaRPr lang="en-US" dirty="0">
              <a:effectLst/>
            </a:endParaRPr>
          </a:p>
          <a:p>
            <a:pPr marL="0" marR="0" indent="0" rtl="0" latinLnBrk="0">
              <a:spcBef>
                <a:spcPts val="0"/>
              </a:spcBef>
              <a:spcAft>
                <a:spcPts val="0"/>
              </a:spcAft>
            </a:pPr>
            <a:endParaRPr lang="en-US" dirty="0">
              <a:effectLst/>
              <a:latin typeface="trebuchet ms, sans-serif"/>
            </a:endParaRPr>
          </a:p>
          <a:p>
            <a:pPr marL="0" marR="0" indent="0" rtl="0" latinLnBrk="0">
              <a:spcBef>
                <a:spcPts val="0"/>
              </a:spcBef>
              <a:spcAft>
                <a:spcPts val="0"/>
              </a:spcAft>
            </a:pPr>
            <a:r>
              <a:rPr lang="en-US" dirty="0">
                <a:effectLst/>
                <a:latin typeface="trebuchet ms, sans-serif"/>
              </a:rPr>
              <a:t>Add regional, organization, or company logo in the picture frame in the center.</a:t>
            </a:r>
            <a:endParaRPr lang="en-US" dirty="0">
              <a:effectLst/>
            </a:endParaRPr>
          </a:p>
          <a:p>
            <a:pPr marL="0" marR="0" indent="0" rtl="0" latinLnBrk="0">
              <a:spcBef>
                <a:spcPts val="0"/>
              </a:spcBef>
              <a:spcAft>
                <a:spcPts val="0"/>
              </a:spcAft>
            </a:pPr>
            <a:endParaRPr lang="en-US" dirty="0">
              <a:effectLst/>
              <a:latin typeface="trebuchet ms, sans-serif"/>
            </a:endParaRPr>
          </a:p>
          <a:p>
            <a:pPr marL="0" marR="0" indent="0" algn="l" latinLnBrk="0">
              <a:spcBef>
                <a:spcPts val="0"/>
              </a:spcBef>
              <a:spcAft>
                <a:spcPts val="0"/>
              </a:spcAft>
            </a:pPr>
            <a:r>
              <a:rPr lang="en-US" b="0" i="1" dirty="0">
                <a:solidFill>
                  <a:srgbClr val="222222"/>
                </a:solidFill>
                <a:effectLst/>
                <a:latin typeface="trebuchet ms, sans-serif"/>
              </a:rPr>
              <a:t>Note:  Modify the presentation to fit the systems and community you are providing training for along with the time available.</a:t>
            </a:r>
            <a:endParaRPr lang="en-US" b="0" i="1" dirty="0">
              <a:solidFill>
                <a:srgbClr val="222222"/>
              </a:solidFill>
              <a:effectLst/>
              <a:latin typeface="Arial" panose="020B0604020202020204" pitchFamily="34" charset="0"/>
            </a:endParaRPr>
          </a:p>
          <a:p>
            <a:endParaRPr lang="en-US" i="1" dirty="0"/>
          </a:p>
        </p:txBody>
      </p:sp>
      <p:sp>
        <p:nvSpPr>
          <p:cNvPr id="4" name="Slide Number Placeholder 3"/>
          <p:cNvSpPr>
            <a:spLocks noGrp="1"/>
          </p:cNvSpPr>
          <p:nvPr>
            <p:ph type="sldNum" sz="quarter" idx="5"/>
          </p:nvPr>
        </p:nvSpPr>
        <p:spPr/>
        <p:txBody>
          <a:bodyPr/>
          <a:lstStyle/>
          <a:p>
            <a:fld id="{0F199BEB-997B-458C-A4DC-0A4AEA1C5E9C}" type="slidenum">
              <a:rPr lang="en-US" smtClean="0"/>
              <a:t>1</a:t>
            </a:fld>
            <a:endParaRPr lang="en-US" dirty="0"/>
          </a:p>
        </p:txBody>
      </p:sp>
    </p:spTree>
    <p:extLst>
      <p:ext uri="{BB962C8B-B14F-4D97-AF65-F5344CB8AC3E}">
        <p14:creationId xmlns:p14="http://schemas.microsoft.com/office/powerpoint/2010/main" val="2821400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 </a:t>
            </a:r>
            <a:r>
              <a:rPr lang="en-US" sz="1900" b="1" dirty="0">
                <a:solidFill>
                  <a:srgbClr val="211D1E"/>
                </a:solidFill>
                <a:latin typeface="Avenir Next"/>
              </a:rPr>
              <a:t>Sewage odors inside or outside the house, </a:t>
            </a:r>
            <a:r>
              <a:rPr lang="en-US" sz="1900" dirty="0"/>
              <a:t>coffee can used instead of a tight fitting cap</a:t>
            </a:r>
            <a:endParaRPr lang="en-US" sz="1900" dirty="0">
              <a:solidFill>
                <a:srgbClr val="211D1E"/>
              </a:solidFill>
              <a:latin typeface="Avenir Next"/>
            </a:endParaRPr>
          </a:p>
          <a:p>
            <a:r>
              <a:rPr lang="en-US" sz="1900" b="1" dirty="0">
                <a:solidFill>
                  <a:srgbClr val="211D1E"/>
                </a:solidFill>
                <a:latin typeface="Avenir Next"/>
              </a:rPr>
              <a:t>Risk - </a:t>
            </a:r>
            <a:r>
              <a:rPr lang="en-US" sz="1900" dirty="0">
                <a:solidFill>
                  <a:srgbClr val="211D1E"/>
                </a:solidFill>
                <a:latin typeface="Avenir Next Medium"/>
              </a:rPr>
              <a:t>Toxic gases can cause discomfort or illness.</a:t>
            </a:r>
            <a:endParaRPr lang="en-US" sz="1900" b="1" dirty="0">
              <a:solidFill>
                <a:srgbClr val="211D1E"/>
              </a:solidFill>
              <a:latin typeface="Avenir Next"/>
            </a:endParaRPr>
          </a:p>
          <a:p>
            <a:r>
              <a:rPr lang="en-US" sz="1900" b="1" dirty="0">
                <a:solidFill>
                  <a:srgbClr val="211D1E"/>
                </a:solidFill>
                <a:latin typeface="Avenir Next"/>
              </a:rPr>
              <a:t>Causes – </a:t>
            </a:r>
          </a:p>
          <a:p>
            <a:pPr marL="302033" indent="-302033">
              <a:buFont typeface="Arial" panose="020B0604020202020204" pitchFamily="34" charset="0"/>
              <a:buChar char="•"/>
            </a:pPr>
            <a:r>
              <a:rPr lang="en-US" sz="1900" dirty="0">
                <a:solidFill>
                  <a:srgbClr val="211D1E"/>
                </a:solidFill>
                <a:latin typeface="Avenir Book"/>
              </a:rPr>
              <a:t>Improper plumbing</a:t>
            </a:r>
          </a:p>
          <a:p>
            <a:pPr marL="302033" indent="-302033">
              <a:buFont typeface="Arial" panose="020B0604020202020204" pitchFamily="34" charset="0"/>
              <a:buChar char="•"/>
            </a:pPr>
            <a:r>
              <a:rPr lang="en-US" sz="1900" dirty="0">
                <a:solidFill>
                  <a:srgbClr val="211D1E"/>
                </a:solidFill>
                <a:latin typeface="Avenir Book"/>
              </a:rPr>
              <a:t>Sewage surfacing in yard</a:t>
            </a:r>
          </a:p>
          <a:p>
            <a:pPr marL="302033" indent="-302033">
              <a:buFont typeface="Arial" panose="020B0604020202020204" pitchFamily="34" charset="0"/>
              <a:buChar char="•"/>
            </a:pPr>
            <a:r>
              <a:rPr lang="en-US" sz="1900" dirty="0">
                <a:solidFill>
                  <a:srgbClr val="211D1E"/>
                </a:solidFill>
                <a:latin typeface="Avenir Book"/>
              </a:rPr>
              <a:t>Sewage backup in house </a:t>
            </a:r>
          </a:p>
          <a:p>
            <a:pPr marL="302033" indent="-302033">
              <a:buFont typeface="Arial" panose="020B0604020202020204" pitchFamily="34" charset="0"/>
              <a:buChar char="•"/>
            </a:pPr>
            <a:r>
              <a:rPr lang="en-US" sz="1900" dirty="0">
                <a:solidFill>
                  <a:srgbClr val="211D1E"/>
                </a:solidFill>
                <a:latin typeface="Avenir Book"/>
              </a:rPr>
              <a:t>Unsealed basement/crawl space sewage pump </a:t>
            </a:r>
          </a:p>
          <a:p>
            <a:pPr marL="302033" indent="-302033">
              <a:buFont typeface="Arial" panose="020B0604020202020204" pitchFamily="34" charset="0"/>
              <a:buChar char="•"/>
            </a:pPr>
            <a:r>
              <a:rPr lang="en-US" sz="1900" dirty="0">
                <a:solidFill>
                  <a:srgbClr val="211D1E"/>
                </a:solidFill>
                <a:latin typeface="Avenir Book"/>
              </a:rPr>
              <a:t>Roof vent pipe frozen shut or blocked</a:t>
            </a:r>
          </a:p>
          <a:p>
            <a:r>
              <a:rPr lang="en-US" b="1" dirty="0"/>
              <a:t>Solutions</a:t>
            </a:r>
          </a:p>
          <a:p>
            <a:pPr marL="302033" indent="-302033">
              <a:buFont typeface="Arial" panose="020B0604020202020204" pitchFamily="34" charset="0"/>
              <a:buChar char="•"/>
            </a:pPr>
            <a:r>
              <a:rPr lang="en-US" sz="1900" dirty="0">
                <a:solidFill>
                  <a:srgbClr val="211D1E"/>
                </a:solidFill>
                <a:latin typeface="Avenir Book"/>
              </a:rPr>
              <a:t>Repair plumbing </a:t>
            </a:r>
          </a:p>
          <a:p>
            <a:pPr marL="302033" indent="-302033">
              <a:buFont typeface="Arial" panose="020B0604020202020204" pitchFamily="34" charset="0"/>
              <a:buChar char="•"/>
            </a:pPr>
            <a:r>
              <a:rPr lang="en-US" sz="1900" dirty="0">
                <a:solidFill>
                  <a:srgbClr val="211D1E"/>
                </a:solidFill>
                <a:latin typeface="Avenir Book"/>
              </a:rPr>
              <a:t>Pump septic tank and check pump(s) </a:t>
            </a:r>
          </a:p>
          <a:p>
            <a:pPr marL="302033" indent="-302033">
              <a:buFont typeface="Arial" panose="020B0604020202020204" pitchFamily="34" charset="0"/>
              <a:buChar char="•"/>
            </a:pPr>
            <a:r>
              <a:rPr lang="en-US" sz="1900" dirty="0">
                <a:solidFill>
                  <a:srgbClr val="211D1E"/>
                </a:solidFill>
                <a:latin typeface="Avenir Book"/>
              </a:rPr>
              <a:t>Add water to drain traps in the house</a:t>
            </a:r>
          </a:p>
          <a:p>
            <a:pPr marL="302033" indent="-302033">
              <a:buFont typeface="Arial" panose="020B0604020202020204" pitchFamily="34" charset="0"/>
              <a:buChar char="•"/>
            </a:pPr>
            <a:r>
              <a:rPr lang="en-US" sz="1900" dirty="0">
                <a:solidFill>
                  <a:srgbClr val="211D1E"/>
                </a:solidFill>
                <a:latin typeface="Avenir Book"/>
              </a:rPr>
              <a:t>Tighten seals on pump(s) and cleanout(s) thaw or clear roof vent</a:t>
            </a:r>
          </a:p>
          <a:p>
            <a:endParaRPr lang="en-US" b="1" dirty="0"/>
          </a:p>
        </p:txBody>
      </p:sp>
      <p:sp>
        <p:nvSpPr>
          <p:cNvPr id="4" name="Slide Number Placeholder 3"/>
          <p:cNvSpPr>
            <a:spLocks noGrp="1"/>
          </p:cNvSpPr>
          <p:nvPr>
            <p:ph type="sldNum" sz="quarter" idx="5"/>
          </p:nvPr>
        </p:nvSpPr>
        <p:spPr/>
        <p:txBody>
          <a:bodyPr/>
          <a:lstStyle/>
          <a:p>
            <a:fld id="{AF533E96-F078-4B3D-A8F4-F1AF21EBC357}" type="slidenum">
              <a:rPr lang="en-US" smtClean="0"/>
              <a:t>10</a:t>
            </a:fld>
            <a:endParaRPr lang="en-US" dirty="0"/>
          </a:p>
        </p:txBody>
      </p:sp>
    </p:spTree>
    <p:extLst>
      <p:ext uri="{BB962C8B-B14F-4D97-AF65-F5344CB8AC3E}">
        <p14:creationId xmlns:p14="http://schemas.microsoft.com/office/powerpoint/2010/main" val="2809599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 Power failure, electrocution and </a:t>
            </a:r>
            <a:r>
              <a:rPr lang="en-US" b="1" i="0" dirty="0">
                <a:solidFill>
                  <a:srgbClr val="222222"/>
                </a:solidFill>
                <a:effectLst/>
                <a:latin typeface="Arial" panose="020B0604020202020204" pitchFamily="34" charset="0"/>
              </a:rPr>
              <a:t>poor surface drainage</a:t>
            </a:r>
            <a:endParaRPr lang="en-US" b="1" dirty="0"/>
          </a:p>
          <a:p>
            <a:r>
              <a:rPr lang="en-US" b="1" dirty="0"/>
              <a:t>Risk - </a:t>
            </a:r>
            <a:r>
              <a:rPr lang="en-US" sz="1900" dirty="0">
                <a:solidFill>
                  <a:srgbClr val="211D1E"/>
                </a:solidFill>
                <a:latin typeface="Avenir Next Medium"/>
              </a:rPr>
              <a:t>Effluent may back up into home or surface in yard, infiltration of surface water</a:t>
            </a:r>
            <a:endParaRPr lang="en-US" sz="1900" b="1" dirty="0">
              <a:solidFill>
                <a:srgbClr val="211D1E"/>
              </a:solidFill>
              <a:latin typeface="Avenir Next Medium"/>
            </a:endParaRPr>
          </a:p>
          <a:p>
            <a:r>
              <a:rPr lang="en-US" sz="1900" b="1" dirty="0">
                <a:solidFill>
                  <a:srgbClr val="211D1E"/>
                </a:solidFill>
                <a:latin typeface="Avenir Next Medium"/>
              </a:rPr>
              <a:t>Causes –</a:t>
            </a:r>
          </a:p>
          <a:p>
            <a:pPr marL="302033" indent="-302033">
              <a:buFont typeface="Arial" panose="020B0604020202020204" pitchFamily="34" charset="0"/>
              <a:buChar char="•"/>
            </a:pPr>
            <a:r>
              <a:rPr lang="en-US" sz="1900" dirty="0">
                <a:solidFill>
                  <a:srgbClr val="211D1E"/>
                </a:solidFill>
                <a:latin typeface="Avenir Book"/>
              </a:rPr>
              <a:t>Fuse breaker tripped</a:t>
            </a:r>
          </a:p>
          <a:p>
            <a:pPr marL="302033" indent="-302033">
              <a:buFont typeface="Arial" panose="020B0604020202020204" pitchFamily="34" charset="0"/>
              <a:buChar char="•"/>
            </a:pPr>
            <a:r>
              <a:rPr lang="en-US" sz="1900" dirty="0">
                <a:solidFill>
                  <a:srgbClr val="211D1E"/>
                </a:solidFill>
                <a:latin typeface="Avenir Book"/>
              </a:rPr>
              <a:t>Lack of power supply</a:t>
            </a:r>
          </a:p>
          <a:p>
            <a:pPr marL="302033" indent="-302033">
              <a:buFont typeface="Arial" panose="020B0604020202020204" pitchFamily="34" charset="0"/>
              <a:buChar char="•"/>
            </a:pPr>
            <a:r>
              <a:rPr lang="en-US" sz="1900" dirty="0">
                <a:solidFill>
                  <a:srgbClr val="211D1E"/>
                </a:solidFill>
                <a:latin typeface="Avenir Book"/>
              </a:rPr>
              <a:t>Electrical line cut to system components</a:t>
            </a:r>
          </a:p>
          <a:p>
            <a:pPr marL="302033" indent="-302033">
              <a:buFont typeface="Arial" panose="020B0604020202020204" pitchFamily="34" charset="0"/>
              <a:buChar char="•"/>
            </a:pPr>
            <a:r>
              <a:rPr lang="en-US" sz="1900" dirty="0">
                <a:solidFill>
                  <a:srgbClr val="211D1E"/>
                </a:solidFill>
                <a:latin typeface="Avenir Book"/>
              </a:rPr>
              <a:t>Improper grading and lack of vegetation</a:t>
            </a:r>
          </a:p>
          <a:p>
            <a:r>
              <a:rPr lang="en-US" b="1" dirty="0"/>
              <a:t>Solutions</a:t>
            </a:r>
          </a:p>
          <a:p>
            <a:pPr marL="302033" indent="-302033">
              <a:buFont typeface="Arial" panose="020B0604020202020204" pitchFamily="34" charset="0"/>
              <a:buChar char="•"/>
            </a:pPr>
            <a:r>
              <a:rPr lang="en-US" sz="1900" dirty="0">
                <a:solidFill>
                  <a:srgbClr val="211D1E"/>
                </a:solidFill>
                <a:latin typeface="Avenir Book"/>
              </a:rPr>
              <a:t>Control water use </a:t>
            </a:r>
          </a:p>
          <a:p>
            <a:pPr marL="302033" indent="-302033">
              <a:buFont typeface="Arial" panose="020B0604020202020204" pitchFamily="34" charset="0"/>
              <a:buChar char="•"/>
            </a:pPr>
            <a:r>
              <a:rPr lang="en-US" sz="1900" dirty="0">
                <a:solidFill>
                  <a:srgbClr val="211D1E"/>
                </a:solidFill>
                <a:latin typeface="Avenir Book"/>
              </a:rPr>
              <a:t>Check fuse box and see if tripped, if tripped evaluate why</a:t>
            </a:r>
          </a:p>
          <a:p>
            <a:pPr marL="302033" indent="-302033">
              <a:buFont typeface="Arial" panose="020B0604020202020204" pitchFamily="34" charset="0"/>
              <a:buChar char="•"/>
            </a:pPr>
            <a:r>
              <a:rPr lang="en-US" sz="1900" dirty="0">
                <a:solidFill>
                  <a:srgbClr val="211D1E"/>
                </a:solidFill>
                <a:latin typeface="Avenir Book"/>
              </a:rPr>
              <a:t>Have a professional evaluate where the power failure is if the system is the only impacted feature. </a:t>
            </a:r>
          </a:p>
          <a:p>
            <a:pPr marL="302033" indent="-302033">
              <a:buFont typeface="Arial" panose="020B0604020202020204" pitchFamily="34" charset="0"/>
              <a:buChar char="•"/>
            </a:pPr>
            <a:r>
              <a:rPr lang="en-US" sz="3000" dirty="0">
                <a:solidFill>
                  <a:srgbClr val="222222"/>
                </a:solidFill>
                <a:latin typeface="Arial" panose="020B0604020202020204" pitchFamily="34" charset="0"/>
              </a:rPr>
              <a:t>Provide proper drainage and good surface cover such as grass.</a:t>
            </a:r>
            <a:endParaRPr lang="en-US" sz="1900" dirty="0">
              <a:solidFill>
                <a:srgbClr val="211D1E"/>
              </a:solidFill>
              <a:latin typeface="Avenir Book"/>
            </a:endParaRPr>
          </a:p>
          <a:p>
            <a:endParaRPr lang="en-US" b="1" dirty="0"/>
          </a:p>
          <a:p>
            <a:endParaRPr lang="en-US" b="1" dirty="0"/>
          </a:p>
        </p:txBody>
      </p:sp>
      <p:sp>
        <p:nvSpPr>
          <p:cNvPr id="4" name="Slide Number Placeholder 3"/>
          <p:cNvSpPr>
            <a:spLocks noGrp="1"/>
          </p:cNvSpPr>
          <p:nvPr>
            <p:ph type="sldNum" sz="quarter" idx="5"/>
          </p:nvPr>
        </p:nvSpPr>
        <p:spPr/>
        <p:txBody>
          <a:bodyPr/>
          <a:lstStyle/>
          <a:p>
            <a:fld id="{AF533E96-F078-4B3D-A8F4-F1AF21EBC357}" type="slidenum">
              <a:rPr lang="en-US" smtClean="0"/>
              <a:t>11</a:t>
            </a:fld>
            <a:endParaRPr lang="en-US" dirty="0"/>
          </a:p>
        </p:txBody>
      </p:sp>
    </p:spTree>
    <p:extLst>
      <p:ext uri="{BB962C8B-B14F-4D97-AF65-F5344CB8AC3E}">
        <p14:creationId xmlns:p14="http://schemas.microsoft.com/office/powerpoint/2010/main" val="2772790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 Lack of vegetation and compaction</a:t>
            </a:r>
          </a:p>
          <a:p>
            <a:r>
              <a:rPr lang="en-US" b="1" dirty="0"/>
              <a:t>Risk - </a:t>
            </a:r>
            <a:r>
              <a:rPr lang="en-US" dirty="0">
                <a:solidFill>
                  <a:srgbClr val="211D1E"/>
                </a:solidFill>
                <a:latin typeface="Avenir Next Medium"/>
              </a:rPr>
              <a:t>Effluent may back up into home or surface in yard or system may malfunction prematurely due to lack of oxygen.</a:t>
            </a:r>
            <a:endParaRPr lang="en-US" b="1" dirty="0">
              <a:solidFill>
                <a:srgbClr val="211D1E"/>
              </a:solidFill>
              <a:latin typeface="Avenir Next Medium"/>
            </a:endParaRPr>
          </a:p>
          <a:p>
            <a:r>
              <a:rPr lang="en-US" b="1" dirty="0">
                <a:solidFill>
                  <a:srgbClr val="211D1E"/>
                </a:solidFill>
                <a:latin typeface="Avenir Next Medium"/>
              </a:rPr>
              <a:t>Causes –</a:t>
            </a:r>
          </a:p>
          <a:p>
            <a:pPr marL="302033" indent="-302033">
              <a:buFont typeface="Arial" panose="020B0604020202020204" pitchFamily="34" charset="0"/>
              <a:buChar char="•"/>
            </a:pPr>
            <a:r>
              <a:rPr lang="en-US" dirty="0">
                <a:solidFill>
                  <a:srgbClr val="211D1E"/>
                </a:solidFill>
                <a:latin typeface="Avenir Book"/>
              </a:rPr>
              <a:t>Traffic over the system during or after installation</a:t>
            </a:r>
          </a:p>
          <a:p>
            <a:pPr marL="302033" indent="-302033">
              <a:buFont typeface="Arial" panose="020B0604020202020204" pitchFamily="34" charset="0"/>
              <a:buChar char="•"/>
            </a:pPr>
            <a:r>
              <a:rPr lang="en-US" dirty="0">
                <a:solidFill>
                  <a:srgbClr val="211D1E"/>
                </a:solidFill>
                <a:latin typeface="Avenir Book"/>
              </a:rPr>
              <a:t>Lack of vegetation establishment – improper topsoil, seeding and/or watering</a:t>
            </a:r>
          </a:p>
          <a:p>
            <a:r>
              <a:rPr lang="en-US" b="1" dirty="0"/>
              <a:t>Solutions - </a:t>
            </a:r>
          </a:p>
          <a:p>
            <a:pPr marL="302033" indent="-302033">
              <a:buFont typeface="Arial" panose="020B0604020202020204" pitchFamily="34" charset="0"/>
              <a:buChar char="•"/>
            </a:pPr>
            <a:r>
              <a:rPr lang="en-US" dirty="0">
                <a:solidFill>
                  <a:srgbClr val="211D1E"/>
                </a:solidFill>
                <a:latin typeface="Avenir Book"/>
              </a:rPr>
              <a:t>Consult with septic professional</a:t>
            </a:r>
          </a:p>
          <a:p>
            <a:pPr marL="302033" indent="-302033">
              <a:buFont typeface="Arial" panose="020B0604020202020204" pitchFamily="34" charset="0"/>
              <a:buChar char="•"/>
            </a:pPr>
            <a:r>
              <a:rPr lang="en-US" dirty="0">
                <a:solidFill>
                  <a:srgbClr val="211D1E"/>
                </a:solidFill>
                <a:latin typeface="Avenir Book"/>
              </a:rPr>
              <a:t>Shallow aeration (core or spike aerator)</a:t>
            </a:r>
          </a:p>
          <a:p>
            <a:pPr marL="302033" indent="-302033">
              <a:buFont typeface="Arial" panose="020B0604020202020204" pitchFamily="34" charset="0"/>
              <a:buChar char="•"/>
            </a:pPr>
            <a:r>
              <a:rPr lang="en-US" dirty="0">
                <a:solidFill>
                  <a:srgbClr val="211D1E"/>
                </a:solidFill>
                <a:latin typeface="Avenir Book"/>
              </a:rPr>
              <a:t>Replant area</a:t>
            </a: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12</a:t>
            </a:fld>
            <a:endParaRPr lang="en-US" dirty="0"/>
          </a:p>
        </p:txBody>
      </p:sp>
    </p:spTree>
    <p:extLst>
      <p:ext uri="{BB962C8B-B14F-4D97-AF65-F5344CB8AC3E}">
        <p14:creationId xmlns:p14="http://schemas.microsoft.com/office/powerpoint/2010/main" val="1836578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 </a:t>
            </a:r>
            <a:r>
              <a:rPr lang="en-US" b="1" i="0" dirty="0">
                <a:solidFill>
                  <a:srgbClr val="222222"/>
                </a:solidFill>
                <a:effectLst/>
                <a:latin typeface="Arial" panose="020B0604020202020204" pitchFamily="34" charset="0"/>
              </a:rPr>
              <a:t>Crushed and swamped distribution box </a:t>
            </a:r>
            <a:r>
              <a:rPr lang="en-US" b="0" i="0" dirty="0">
                <a:solidFill>
                  <a:srgbClr val="222222"/>
                </a:solidFill>
                <a:effectLst/>
                <a:latin typeface="Arial" panose="020B0604020202020204" pitchFamily="34" charset="0"/>
              </a:rPr>
              <a:t>- The inlet is at top of frame and there are three inlets to the right. The speed levelers popped out and you can see that the water level is above the invert in all the outlets. The field may be taking some water very slowly but is hydraulically overloaded.</a:t>
            </a:r>
            <a:br>
              <a:rPr lang="en-US" dirty="0"/>
            </a:br>
            <a:endParaRPr lang="en-US" dirty="0"/>
          </a:p>
          <a:p>
            <a:r>
              <a:rPr lang="en-US" b="1" dirty="0"/>
              <a:t>Risk - </a:t>
            </a:r>
            <a:r>
              <a:rPr lang="en-US" dirty="0">
                <a:solidFill>
                  <a:srgbClr val="211D1E"/>
                </a:solidFill>
                <a:latin typeface="Avenir Next Medium"/>
              </a:rPr>
              <a:t>Effluent may back up into home or surface in yard, premature replacement.</a:t>
            </a:r>
          </a:p>
          <a:p>
            <a:r>
              <a:rPr lang="en-US" b="1" dirty="0">
                <a:solidFill>
                  <a:srgbClr val="211D1E"/>
                </a:solidFill>
                <a:latin typeface="Avenir Next Medium"/>
              </a:rPr>
              <a:t>Causes –</a:t>
            </a:r>
          </a:p>
          <a:p>
            <a:pPr marL="302033" indent="-302033">
              <a:buFont typeface="Arial" panose="020B0604020202020204" pitchFamily="34" charset="0"/>
              <a:buChar char="•"/>
            </a:pPr>
            <a:r>
              <a:rPr lang="en-US" dirty="0">
                <a:solidFill>
                  <a:srgbClr val="211D1E"/>
                </a:solidFill>
                <a:latin typeface="Avenir Book"/>
              </a:rPr>
              <a:t>Over use of water</a:t>
            </a:r>
          </a:p>
          <a:p>
            <a:pPr marL="302033" indent="-302033">
              <a:buFont typeface="Arial" panose="020B0604020202020204" pitchFamily="34" charset="0"/>
              <a:buChar char="•"/>
            </a:pPr>
            <a:r>
              <a:rPr lang="en-US" dirty="0">
                <a:solidFill>
                  <a:srgbClr val="211D1E"/>
                </a:solidFill>
                <a:latin typeface="Avenir Book"/>
              </a:rPr>
              <a:t>Overloading of soil – use, lack of maintenance</a:t>
            </a:r>
          </a:p>
          <a:p>
            <a:pPr marL="302033" indent="-302033">
              <a:buFont typeface="Arial" panose="020B0604020202020204" pitchFamily="34" charset="0"/>
              <a:buChar char="•"/>
            </a:pPr>
            <a:r>
              <a:rPr lang="en-US" dirty="0">
                <a:solidFill>
                  <a:srgbClr val="211D1E"/>
                </a:solidFill>
                <a:latin typeface="Avenir Book"/>
              </a:rPr>
              <a:t>Unlevel distribution</a:t>
            </a:r>
          </a:p>
          <a:p>
            <a:r>
              <a:rPr lang="en-US" b="1" dirty="0"/>
              <a:t>Solutions - </a:t>
            </a:r>
          </a:p>
          <a:p>
            <a:pPr marL="302033" indent="-302033">
              <a:buFont typeface="Arial" panose="020B0604020202020204" pitchFamily="34" charset="0"/>
              <a:buChar char="•"/>
            </a:pPr>
            <a:r>
              <a:rPr lang="en-US" dirty="0">
                <a:solidFill>
                  <a:srgbClr val="211D1E"/>
                </a:solidFill>
                <a:latin typeface="Avenir Book"/>
              </a:rPr>
              <a:t>Consult with septic professional</a:t>
            </a:r>
          </a:p>
          <a:p>
            <a:pPr marL="302033" indent="-302033">
              <a:buFont typeface="Arial" panose="020B0604020202020204" pitchFamily="34" charset="0"/>
              <a:buChar char="•"/>
            </a:pPr>
            <a:r>
              <a:rPr lang="en-US" dirty="0">
                <a:solidFill>
                  <a:srgbClr val="211D1E"/>
                </a:solidFill>
                <a:latin typeface="Avenir Book"/>
              </a:rPr>
              <a:t>Clean tanks and lines</a:t>
            </a:r>
          </a:p>
          <a:p>
            <a:pPr marL="302033" indent="-302033">
              <a:buFont typeface="Arial" panose="020B0604020202020204" pitchFamily="34" charset="0"/>
              <a:buChar char="•"/>
            </a:pPr>
            <a:r>
              <a:rPr lang="en-US" dirty="0">
                <a:solidFill>
                  <a:srgbClr val="211D1E"/>
                </a:solidFill>
                <a:latin typeface="Avenir Book"/>
              </a:rPr>
              <a:t>Confirm equal distribution</a:t>
            </a:r>
          </a:p>
          <a:p>
            <a:pPr marL="302033" indent="-302033">
              <a:buFont typeface="Arial" panose="020B0604020202020204" pitchFamily="34" charset="0"/>
              <a:buChar char="•"/>
            </a:pPr>
            <a:r>
              <a:rPr lang="en-US" dirty="0">
                <a:solidFill>
                  <a:srgbClr val="211D1E"/>
                </a:solidFill>
                <a:latin typeface="Avenir Book"/>
              </a:rPr>
              <a:t>Possible repair or replacement</a:t>
            </a:r>
          </a:p>
        </p:txBody>
      </p:sp>
      <p:sp>
        <p:nvSpPr>
          <p:cNvPr id="4" name="Slide Number Placeholder 3"/>
          <p:cNvSpPr>
            <a:spLocks noGrp="1"/>
          </p:cNvSpPr>
          <p:nvPr>
            <p:ph type="sldNum" sz="quarter" idx="5"/>
          </p:nvPr>
        </p:nvSpPr>
        <p:spPr/>
        <p:txBody>
          <a:bodyPr/>
          <a:lstStyle/>
          <a:p>
            <a:fld id="{AF533E96-F078-4B3D-A8F4-F1AF21EBC357}" type="slidenum">
              <a:rPr lang="en-US" smtClean="0"/>
              <a:t>13</a:t>
            </a:fld>
            <a:endParaRPr lang="en-US" dirty="0"/>
          </a:p>
        </p:txBody>
      </p:sp>
    </p:spTree>
    <p:extLst>
      <p:ext uri="{BB962C8B-B14F-4D97-AF65-F5344CB8AC3E}">
        <p14:creationId xmlns:p14="http://schemas.microsoft.com/office/powerpoint/2010/main" val="80891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 effluent on the surface due to pump failure and traffic over the system</a:t>
            </a:r>
          </a:p>
          <a:p>
            <a:r>
              <a:rPr lang="en-US" b="1" dirty="0"/>
              <a:t>Risk – </a:t>
            </a:r>
            <a:r>
              <a:rPr lang="en-US" sz="1900" dirty="0">
                <a:solidFill>
                  <a:srgbClr val="211D1E"/>
                </a:solidFill>
                <a:latin typeface="Avenir Next Medium"/>
              </a:rPr>
              <a:t>Contact with sewage, public health issue, may also runoff to surface water, compaction over the system.</a:t>
            </a:r>
            <a:endParaRPr lang="en-US" sz="1900" b="1" dirty="0">
              <a:solidFill>
                <a:srgbClr val="211D1E"/>
              </a:solidFill>
              <a:latin typeface="Avenir Next Medium"/>
            </a:endParaRPr>
          </a:p>
          <a:p>
            <a:r>
              <a:rPr lang="en-US" sz="1900" b="1" dirty="0">
                <a:solidFill>
                  <a:srgbClr val="211D1E"/>
                </a:solidFill>
                <a:latin typeface="Avenir Next Medium"/>
              </a:rPr>
              <a:t>Causes</a:t>
            </a:r>
          </a:p>
          <a:p>
            <a:pPr marL="302033" indent="-302033">
              <a:buFont typeface="Arial" panose="020B0604020202020204" pitchFamily="34" charset="0"/>
              <a:buChar char="•"/>
            </a:pPr>
            <a:r>
              <a:rPr lang="en-US" sz="1900" dirty="0">
                <a:solidFill>
                  <a:srgbClr val="211D1E"/>
                </a:solidFill>
                <a:latin typeface="Avenir Book"/>
              </a:rPr>
              <a:t>Controls malfunctioning</a:t>
            </a:r>
          </a:p>
          <a:p>
            <a:pPr marL="302033" indent="-302033">
              <a:buFont typeface="Arial" panose="020B0604020202020204" pitchFamily="34" charset="0"/>
              <a:buChar char="•"/>
            </a:pPr>
            <a:r>
              <a:rPr lang="en-US" sz="1900" dirty="0">
                <a:solidFill>
                  <a:srgbClr val="211D1E"/>
                </a:solidFill>
                <a:latin typeface="Avenir Book"/>
              </a:rPr>
              <a:t>Fuse breaker tripped</a:t>
            </a:r>
          </a:p>
          <a:p>
            <a:pPr marL="302033" indent="-302033">
              <a:buFont typeface="Arial" panose="020B0604020202020204" pitchFamily="34" charset="0"/>
              <a:buChar char="•"/>
            </a:pPr>
            <a:r>
              <a:rPr lang="en-US" sz="1900" dirty="0">
                <a:solidFill>
                  <a:srgbClr val="211D1E"/>
                </a:solidFill>
                <a:latin typeface="Avenir Book"/>
              </a:rPr>
              <a:t>Lack of power supply</a:t>
            </a:r>
          </a:p>
          <a:p>
            <a:pPr marL="302033" indent="-302033">
              <a:buFont typeface="Arial" panose="020B0604020202020204" pitchFamily="34" charset="0"/>
              <a:buChar char="•"/>
            </a:pPr>
            <a:r>
              <a:rPr lang="en-US" sz="1900" dirty="0">
                <a:solidFill>
                  <a:srgbClr val="211D1E"/>
                </a:solidFill>
                <a:latin typeface="Avenir Book"/>
              </a:rPr>
              <a:t>Electrical line cut to system components</a:t>
            </a:r>
          </a:p>
          <a:p>
            <a:pPr marL="302033" indent="-302033">
              <a:buFont typeface="Arial" panose="020B0604020202020204" pitchFamily="34" charset="0"/>
              <a:buChar char="•"/>
            </a:pPr>
            <a:r>
              <a:rPr lang="en-US" sz="1900" dirty="0">
                <a:solidFill>
                  <a:srgbClr val="211D1E"/>
                </a:solidFill>
                <a:latin typeface="Avenir Book"/>
              </a:rPr>
              <a:t>Heavy traffic </a:t>
            </a:r>
          </a:p>
          <a:p>
            <a:r>
              <a:rPr lang="en-US" sz="1900" b="1" dirty="0">
                <a:solidFill>
                  <a:srgbClr val="211D1E"/>
                </a:solidFill>
                <a:latin typeface="Avenir Next Medium"/>
              </a:rPr>
              <a:t>Solutions</a:t>
            </a:r>
          </a:p>
          <a:p>
            <a:pPr marL="302033" indent="-302033">
              <a:buFont typeface="Arial" panose="020B0604020202020204" pitchFamily="34" charset="0"/>
              <a:buChar char="•"/>
            </a:pPr>
            <a:r>
              <a:rPr lang="en-US" sz="1900" dirty="0">
                <a:solidFill>
                  <a:srgbClr val="211D1E"/>
                </a:solidFill>
                <a:latin typeface="Avenir Book"/>
              </a:rPr>
              <a:t>Control water use </a:t>
            </a:r>
          </a:p>
          <a:p>
            <a:pPr marL="302033" indent="-302033">
              <a:buFont typeface="Arial" panose="020B0604020202020204" pitchFamily="34" charset="0"/>
              <a:buChar char="•"/>
            </a:pPr>
            <a:r>
              <a:rPr lang="en-US" sz="1900" dirty="0">
                <a:solidFill>
                  <a:srgbClr val="211D1E"/>
                </a:solidFill>
                <a:latin typeface="Avenir Book"/>
              </a:rPr>
              <a:t>Check breaker &amp; plugs </a:t>
            </a:r>
          </a:p>
          <a:p>
            <a:pPr marL="302033" indent="-302033">
              <a:buFont typeface="Arial" panose="020B0604020202020204" pitchFamily="34" charset="0"/>
              <a:buChar char="•"/>
            </a:pPr>
            <a:r>
              <a:rPr lang="en-US" sz="1900" dirty="0">
                <a:solidFill>
                  <a:srgbClr val="211D1E"/>
                </a:solidFill>
                <a:latin typeface="Avenir Book"/>
              </a:rPr>
              <a:t>Check controls &amp; pump </a:t>
            </a:r>
          </a:p>
          <a:p>
            <a:pPr marL="302033" indent="-302033">
              <a:buFont typeface="Arial" panose="020B0604020202020204" pitchFamily="34" charset="0"/>
              <a:buChar char="•"/>
            </a:pPr>
            <a:r>
              <a:rPr lang="en-US" sz="1900" dirty="0">
                <a:solidFill>
                  <a:srgbClr val="211D1E"/>
                </a:solidFill>
                <a:latin typeface="Avenir Book"/>
              </a:rPr>
              <a:t>Make sure a professional replaces pump with proper size unit </a:t>
            </a:r>
          </a:p>
          <a:p>
            <a:pPr marL="302033" indent="-302033">
              <a:buFont typeface="Arial" panose="020B0604020202020204" pitchFamily="34" charset="0"/>
              <a:buChar char="•"/>
            </a:pPr>
            <a:r>
              <a:rPr lang="en-US" sz="1900" dirty="0">
                <a:solidFill>
                  <a:srgbClr val="211D1E"/>
                </a:solidFill>
                <a:latin typeface="Avenir Book"/>
              </a:rPr>
              <a:t>Do not drive over septic system</a:t>
            </a:r>
          </a:p>
          <a:p>
            <a:endParaRPr lang="en-US" sz="1900" b="1" dirty="0">
              <a:solidFill>
                <a:srgbClr val="211D1E"/>
              </a:solidFill>
              <a:latin typeface="Avenir Next Medium"/>
            </a:endParaRPr>
          </a:p>
        </p:txBody>
      </p:sp>
      <p:sp>
        <p:nvSpPr>
          <p:cNvPr id="4" name="Slide Number Placeholder 3"/>
          <p:cNvSpPr>
            <a:spLocks noGrp="1"/>
          </p:cNvSpPr>
          <p:nvPr>
            <p:ph type="sldNum" sz="quarter" idx="5"/>
          </p:nvPr>
        </p:nvSpPr>
        <p:spPr/>
        <p:txBody>
          <a:bodyPr/>
          <a:lstStyle/>
          <a:p>
            <a:fld id="{AF533E96-F078-4B3D-A8F4-F1AF21EBC357}" type="slidenum">
              <a:rPr lang="en-US" smtClean="0"/>
              <a:t>14</a:t>
            </a:fld>
            <a:endParaRPr lang="en-US" dirty="0"/>
          </a:p>
        </p:txBody>
      </p:sp>
    </p:spTree>
    <p:extLst>
      <p:ext uri="{BB962C8B-B14F-4D97-AF65-F5344CB8AC3E}">
        <p14:creationId xmlns:p14="http://schemas.microsoft.com/office/powerpoint/2010/main" val="1039801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 </a:t>
            </a:r>
            <a:r>
              <a:rPr lang="en-US" dirty="0"/>
              <a:t>Photo 1 roots in a distribution box,   Photo 2 – roots that were removed from a septic tank.</a:t>
            </a:r>
          </a:p>
          <a:p>
            <a:r>
              <a:rPr lang="en-US" b="1" dirty="0"/>
              <a:t>Risk - </a:t>
            </a:r>
            <a:r>
              <a:rPr lang="en-US" dirty="0">
                <a:solidFill>
                  <a:srgbClr val="211D1E"/>
                </a:solidFill>
                <a:latin typeface="Avenir Next Medium"/>
              </a:rPr>
              <a:t>Effluent may back up into home or surface in yard, premature replacement.</a:t>
            </a:r>
          </a:p>
          <a:p>
            <a:r>
              <a:rPr lang="en-US" b="1" dirty="0">
                <a:solidFill>
                  <a:srgbClr val="211D1E"/>
                </a:solidFill>
                <a:latin typeface="Avenir Next Medium"/>
              </a:rPr>
              <a:t>Causes –</a:t>
            </a:r>
          </a:p>
          <a:p>
            <a:pPr marL="302033" indent="-302033">
              <a:buFont typeface="Arial" panose="020B0604020202020204" pitchFamily="34" charset="0"/>
              <a:buChar char="•"/>
            </a:pPr>
            <a:r>
              <a:rPr lang="en-US" dirty="0">
                <a:solidFill>
                  <a:srgbClr val="211D1E"/>
                </a:solidFill>
                <a:latin typeface="Avenir Book"/>
              </a:rPr>
              <a:t>Over use of water</a:t>
            </a:r>
          </a:p>
          <a:p>
            <a:pPr marL="302033" indent="-302033">
              <a:buFont typeface="Arial" panose="020B0604020202020204" pitchFamily="34" charset="0"/>
              <a:buChar char="•"/>
            </a:pPr>
            <a:r>
              <a:rPr lang="en-US" dirty="0">
                <a:solidFill>
                  <a:srgbClr val="211D1E"/>
                </a:solidFill>
                <a:latin typeface="Avenir Book"/>
              </a:rPr>
              <a:t>Overloading of soil – use, lack of maintenance</a:t>
            </a:r>
          </a:p>
          <a:p>
            <a:pPr marL="302033" indent="-302033">
              <a:buFont typeface="Arial" panose="020B0604020202020204" pitchFamily="34" charset="0"/>
              <a:buChar char="•"/>
            </a:pPr>
            <a:r>
              <a:rPr lang="en-US" dirty="0">
                <a:solidFill>
                  <a:srgbClr val="211D1E"/>
                </a:solidFill>
                <a:latin typeface="Avenir Book"/>
              </a:rPr>
              <a:t>Unlevel distribution</a:t>
            </a:r>
          </a:p>
          <a:p>
            <a:r>
              <a:rPr lang="en-US" b="1" dirty="0"/>
              <a:t>Solutions - </a:t>
            </a:r>
          </a:p>
          <a:p>
            <a:pPr marL="302033" indent="-302033">
              <a:buFont typeface="Arial" panose="020B0604020202020204" pitchFamily="34" charset="0"/>
              <a:buChar char="•"/>
            </a:pPr>
            <a:r>
              <a:rPr lang="en-US" dirty="0">
                <a:solidFill>
                  <a:srgbClr val="211D1E"/>
                </a:solidFill>
                <a:latin typeface="Avenir Book"/>
              </a:rPr>
              <a:t>Consult with septic professional</a:t>
            </a:r>
          </a:p>
          <a:p>
            <a:pPr marL="302033" indent="-302033">
              <a:buFont typeface="Arial" panose="020B0604020202020204" pitchFamily="34" charset="0"/>
              <a:buChar char="•"/>
            </a:pPr>
            <a:r>
              <a:rPr lang="en-US" dirty="0">
                <a:solidFill>
                  <a:srgbClr val="211D1E"/>
                </a:solidFill>
                <a:latin typeface="Avenir Book"/>
              </a:rPr>
              <a:t>Clean tanks and lines</a:t>
            </a:r>
          </a:p>
          <a:p>
            <a:pPr marL="302033" indent="-302033">
              <a:buFont typeface="Arial" panose="020B0604020202020204" pitchFamily="34" charset="0"/>
              <a:buChar char="•"/>
            </a:pPr>
            <a:r>
              <a:rPr lang="en-US" dirty="0">
                <a:solidFill>
                  <a:srgbClr val="211D1E"/>
                </a:solidFill>
                <a:latin typeface="Avenir Book"/>
              </a:rPr>
              <a:t>Confirm equal distribution</a:t>
            </a:r>
          </a:p>
          <a:p>
            <a:pPr marL="302033" indent="-302033">
              <a:buFont typeface="Arial" panose="020B0604020202020204" pitchFamily="34" charset="0"/>
              <a:buChar char="•"/>
            </a:pPr>
            <a:r>
              <a:rPr lang="en-US" dirty="0">
                <a:solidFill>
                  <a:srgbClr val="211D1E"/>
                </a:solidFill>
                <a:latin typeface="Avenir Book"/>
              </a:rPr>
              <a:t>Possible repair or replacement</a:t>
            </a: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15</a:t>
            </a:fld>
            <a:endParaRPr lang="en-US" dirty="0"/>
          </a:p>
        </p:txBody>
      </p:sp>
    </p:spTree>
    <p:extLst>
      <p:ext uri="{BB962C8B-B14F-4D97-AF65-F5344CB8AC3E}">
        <p14:creationId xmlns:p14="http://schemas.microsoft.com/office/powerpoint/2010/main" val="4183642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Excessive water use can cause hydraulic overload </a:t>
            </a:r>
            <a:r>
              <a:rPr lang="en-US" dirty="0"/>
              <a:t>-  </a:t>
            </a:r>
            <a:r>
              <a:rPr lang="en-US" b="0" i="1" dirty="0"/>
              <a:t>photo 1 running water to wash dishes, photo 2 too much laundry on one day</a:t>
            </a:r>
            <a:endParaRPr lang="en-US" dirty="0"/>
          </a:p>
          <a:p>
            <a:r>
              <a:rPr lang="en-US" b="1" dirty="0"/>
              <a:t>Risk - </a:t>
            </a:r>
            <a:r>
              <a:rPr lang="en-US" dirty="0">
                <a:solidFill>
                  <a:srgbClr val="211D1E"/>
                </a:solidFill>
                <a:latin typeface="Avenir Next Medium"/>
              </a:rPr>
              <a:t>Effluent may back up into home or surface in yard, premature replacement.</a:t>
            </a:r>
          </a:p>
          <a:p>
            <a:r>
              <a:rPr lang="en-US" b="1" dirty="0">
                <a:solidFill>
                  <a:srgbClr val="211D1E"/>
                </a:solidFill>
                <a:latin typeface="Avenir Next Medium"/>
              </a:rPr>
              <a:t>Causes –</a:t>
            </a:r>
          </a:p>
          <a:p>
            <a:pPr marL="302033" indent="-302033">
              <a:buFont typeface="Arial" panose="020B0604020202020204" pitchFamily="34" charset="0"/>
              <a:buChar char="•"/>
            </a:pPr>
            <a:r>
              <a:rPr lang="en-US" dirty="0">
                <a:solidFill>
                  <a:srgbClr val="211D1E"/>
                </a:solidFill>
                <a:latin typeface="Avenir Book"/>
              </a:rPr>
              <a:t>Homeowner usage</a:t>
            </a:r>
          </a:p>
          <a:p>
            <a:r>
              <a:rPr lang="en-US" b="1" dirty="0"/>
              <a:t>Solutions - </a:t>
            </a:r>
          </a:p>
          <a:p>
            <a:pPr marL="302033" indent="-302033">
              <a:buFont typeface="Arial" panose="020B0604020202020204" pitchFamily="34" charset="0"/>
              <a:buChar char="•"/>
            </a:pPr>
            <a:r>
              <a:rPr lang="en-US" b="0" dirty="0"/>
              <a:t>Fill up the sink with water versus leaving it running </a:t>
            </a:r>
          </a:p>
          <a:p>
            <a:pPr marL="302033" indent="-302033">
              <a:buFont typeface="Arial" panose="020B0604020202020204" pitchFamily="34" charset="0"/>
              <a:buChar char="•"/>
            </a:pPr>
            <a:r>
              <a:rPr lang="en-US" dirty="0">
                <a:solidFill>
                  <a:srgbClr val="211D1E"/>
                </a:solidFill>
                <a:latin typeface="Avenir Book"/>
              </a:rPr>
              <a:t>Space out usage</a:t>
            </a:r>
          </a:p>
          <a:p>
            <a:endParaRPr lang="en-US" b="1" dirty="0"/>
          </a:p>
        </p:txBody>
      </p:sp>
      <p:sp>
        <p:nvSpPr>
          <p:cNvPr id="4" name="Slide Number Placeholder 3"/>
          <p:cNvSpPr>
            <a:spLocks noGrp="1"/>
          </p:cNvSpPr>
          <p:nvPr>
            <p:ph type="sldNum" sz="quarter" idx="5"/>
          </p:nvPr>
        </p:nvSpPr>
        <p:spPr/>
        <p:txBody>
          <a:bodyPr/>
          <a:lstStyle/>
          <a:p>
            <a:fld id="{AF533E96-F078-4B3D-A8F4-F1AF21EBC357}" type="slidenum">
              <a:rPr lang="en-US" smtClean="0"/>
              <a:t>16</a:t>
            </a:fld>
            <a:endParaRPr lang="en-US" dirty="0"/>
          </a:p>
        </p:txBody>
      </p:sp>
    </p:spTree>
    <p:extLst>
      <p:ext uri="{BB962C8B-B14F-4D97-AF65-F5344CB8AC3E}">
        <p14:creationId xmlns:p14="http://schemas.microsoft.com/office/powerpoint/2010/main" val="1186611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speaker notes</a:t>
            </a:r>
          </a:p>
        </p:txBody>
      </p:sp>
      <p:sp>
        <p:nvSpPr>
          <p:cNvPr id="4" name="Slide Number Placeholder 3"/>
          <p:cNvSpPr>
            <a:spLocks noGrp="1"/>
          </p:cNvSpPr>
          <p:nvPr>
            <p:ph type="sldNum" sz="quarter" idx="5"/>
          </p:nvPr>
        </p:nvSpPr>
        <p:spPr/>
        <p:txBody>
          <a:bodyPr/>
          <a:lstStyle/>
          <a:p>
            <a:fld id="{AF533E96-F078-4B3D-A8F4-F1AF21EBC357}" type="slidenum">
              <a:rPr lang="en-US" smtClean="0"/>
              <a:t>17</a:t>
            </a:fld>
            <a:endParaRPr lang="en-US" dirty="0"/>
          </a:p>
        </p:txBody>
      </p:sp>
    </p:spTree>
    <p:extLst>
      <p:ext uri="{BB962C8B-B14F-4D97-AF65-F5344CB8AC3E}">
        <p14:creationId xmlns:p14="http://schemas.microsoft.com/office/powerpoint/2010/main" val="2722060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 effluent on the surface - </a:t>
            </a:r>
            <a:r>
              <a:rPr lang="en-US" b="0" dirty="0"/>
              <a:t>trail down the hill is the path of sewage</a:t>
            </a:r>
          </a:p>
          <a:p>
            <a:r>
              <a:rPr lang="en-US" b="1" dirty="0"/>
              <a:t>Risk – </a:t>
            </a:r>
            <a:r>
              <a:rPr lang="en-US" dirty="0">
                <a:solidFill>
                  <a:srgbClr val="211D1E"/>
                </a:solidFill>
                <a:latin typeface="Avenir Next Medium"/>
              </a:rPr>
              <a:t>People, pets, insects and vermin may come in contact and carrying sewage with disease causing organisms.</a:t>
            </a:r>
            <a:endParaRPr lang="en-US" b="1" dirty="0">
              <a:solidFill>
                <a:srgbClr val="211D1E"/>
              </a:solidFill>
              <a:latin typeface="Avenir Next Medium"/>
            </a:endParaRPr>
          </a:p>
          <a:p>
            <a:r>
              <a:rPr lang="en-US" b="1" dirty="0">
                <a:solidFill>
                  <a:srgbClr val="211D1E"/>
                </a:solidFill>
                <a:latin typeface="Avenir Next Medium"/>
              </a:rPr>
              <a:t>Causes - </a:t>
            </a:r>
          </a:p>
          <a:p>
            <a:pPr marL="302033" indent="-302033">
              <a:buFont typeface="Arial" panose="020B0604020202020204" pitchFamily="34" charset="0"/>
              <a:buChar char="•"/>
            </a:pPr>
            <a:r>
              <a:rPr lang="en-US" dirty="0">
                <a:solidFill>
                  <a:srgbClr val="211D1E"/>
                </a:solidFill>
                <a:latin typeface="Avenir Book"/>
              </a:rPr>
              <a:t>Improper installation</a:t>
            </a:r>
          </a:p>
          <a:p>
            <a:pPr marL="302033" indent="-302033">
              <a:buFont typeface="Arial" panose="020B0604020202020204" pitchFamily="34" charset="0"/>
              <a:buChar char="•"/>
            </a:pPr>
            <a:r>
              <a:rPr lang="en-US" dirty="0">
                <a:solidFill>
                  <a:srgbClr val="211D1E"/>
                </a:solidFill>
                <a:latin typeface="Avenir Book"/>
              </a:rPr>
              <a:t>Old outdated system</a:t>
            </a:r>
          </a:p>
          <a:p>
            <a:pPr marL="302033" indent="-302033">
              <a:buFont typeface="Arial" panose="020B0604020202020204" pitchFamily="34" charset="0"/>
              <a:buChar char="•"/>
            </a:pPr>
            <a:r>
              <a:rPr lang="en-US" dirty="0">
                <a:solidFill>
                  <a:srgbClr val="211D1E"/>
                </a:solidFill>
                <a:latin typeface="Avenir Book"/>
              </a:rPr>
              <a:t>Soil treatment area malfunction</a:t>
            </a:r>
          </a:p>
          <a:p>
            <a:pPr marL="302033" indent="-302033">
              <a:buFont typeface="Arial" panose="020B0604020202020204" pitchFamily="34" charset="0"/>
              <a:buChar char="•"/>
            </a:pPr>
            <a:r>
              <a:rPr lang="en-US" dirty="0">
                <a:solidFill>
                  <a:srgbClr val="211D1E"/>
                </a:solidFill>
                <a:latin typeface="Avenir Book"/>
              </a:rPr>
              <a:t>Overuse and lack of maintenance</a:t>
            </a:r>
          </a:p>
          <a:p>
            <a:r>
              <a:rPr lang="en-US" b="1" dirty="0">
                <a:solidFill>
                  <a:srgbClr val="211D1E"/>
                </a:solidFill>
                <a:latin typeface="Avenir Next Medium"/>
              </a:rPr>
              <a:t>Solutions</a:t>
            </a:r>
          </a:p>
          <a:p>
            <a:pPr marL="181220" indent="-181220">
              <a:buFont typeface="Arial" panose="020B0604020202020204" pitchFamily="34" charset="0"/>
              <a:buChar char="•"/>
            </a:pPr>
            <a:r>
              <a:rPr lang="en-US" dirty="0">
                <a:solidFill>
                  <a:srgbClr val="211D1E"/>
                </a:solidFill>
                <a:latin typeface="Avenir Book"/>
              </a:rPr>
              <a:t>Control water use </a:t>
            </a:r>
          </a:p>
          <a:p>
            <a:pPr marL="181220" indent="-181220">
              <a:buFont typeface="Arial" panose="020B0604020202020204" pitchFamily="34" charset="0"/>
              <a:buChar char="•"/>
            </a:pPr>
            <a:r>
              <a:rPr lang="en-US" altLang="en-US" dirty="0"/>
              <a:t>Determine cause of surfacing</a:t>
            </a:r>
          </a:p>
          <a:p>
            <a:pPr marL="181220" indent="-181220">
              <a:buFont typeface="Arial" panose="020B0604020202020204" pitchFamily="34" charset="0"/>
              <a:buChar char="•"/>
            </a:pPr>
            <a:r>
              <a:rPr lang="en-US" altLang="en-US" dirty="0"/>
              <a:t>Leaky toilets</a:t>
            </a:r>
          </a:p>
          <a:p>
            <a:pPr marL="181220" indent="-181220">
              <a:buFont typeface="Arial" panose="020B0604020202020204" pitchFamily="34" charset="0"/>
              <a:buChar char="•"/>
            </a:pPr>
            <a:r>
              <a:rPr lang="en-US" altLang="en-US" dirty="0"/>
              <a:t>Repair or replacement</a:t>
            </a:r>
          </a:p>
          <a:p>
            <a:pPr defTabSz="966506">
              <a:defRPr/>
            </a:pPr>
            <a:endParaRPr lang="en-US" dirty="0"/>
          </a:p>
          <a:p>
            <a:pPr defTabSz="966506">
              <a:defRPr/>
            </a:pPr>
            <a:endParaRPr lang="en-US" dirty="0"/>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18</a:t>
            </a:fld>
            <a:endParaRPr lang="en-US" dirty="0"/>
          </a:p>
        </p:txBody>
      </p:sp>
    </p:spTree>
    <p:extLst>
      <p:ext uri="{BB962C8B-B14F-4D97-AF65-F5344CB8AC3E}">
        <p14:creationId xmlns:p14="http://schemas.microsoft.com/office/powerpoint/2010/main" val="1481295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 sludge judge with no clear zone.</a:t>
            </a:r>
          </a:p>
          <a:p>
            <a:r>
              <a:rPr lang="en-US" b="1" dirty="0"/>
              <a:t>Risk - </a:t>
            </a:r>
            <a:r>
              <a:rPr lang="en-US" dirty="0">
                <a:solidFill>
                  <a:srgbClr val="211D1E"/>
                </a:solidFill>
                <a:latin typeface="Avenir Next Medium"/>
              </a:rPr>
              <a:t>Effluent may back up into home or surface in yard, premature replacement.</a:t>
            </a:r>
          </a:p>
          <a:p>
            <a:r>
              <a:rPr lang="en-US" b="1" dirty="0">
                <a:solidFill>
                  <a:srgbClr val="211D1E"/>
                </a:solidFill>
                <a:latin typeface="Avenir Next Medium"/>
              </a:rPr>
              <a:t>Causes –</a:t>
            </a:r>
          </a:p>
          <a:p>
            <a:pPr marL="302033" indent="-302033">
              <a:buFont typeface="Arial" panose="020B0604020202020204" pitchFamily="34" charset="0"/>
              <a:buChar char="•"/>
            </a:pPr>
            <a:r>
              <a:rPr lang="en-US" dirty="0">
                <a:solidFill>
                  <a:srgbClr val="211D1E"/>
                </a:solidFill>
                <a:latin typeface="Avenir Book"/>
              </a:rPr>
              <a:t>Over use of water</a:t>
            </a:r>
          </a:p>
          <a:p>
            <a:pPr marL="302033" indent="-302033">
              <a:buFont typeface="Arial" panose="020B0604020202020204" pitchFamily="34" charset="0"/>
              <a:buChar char="•"/>
            </a:pPr>
            <a:r>
              <a:rPr lang="en-US" dirty="0">
                <a:solidFill>
                  <a:srgbClr val="211D1E"/>
                </a:solidFill>
                <a:latin typeface="Avenir Book"/>
              </a:rPr>
              <a:t>Overloading of soil – use, lack of maintenance</a:t>
            </a:r>
          </a:p>
          <a:p>
            <a:pPr marL="302033" indent="-302033">
              <a:buFont typeface="Arial" panose="020B0604020202020204" pitchFamily="34" charset="0"/>
              <a:buChar char="•"/>
            </a:pPr>
            <a:r>
              <a:rPr lang="en-US" dirty="0">
                <a:solidFill>
                  <a:srgbClr val="211D1E"/>
                </a:solidFill>
                <a:latin typeface="Avenir Book"/>
              </a:rPr>
              <a:t>Unlevel distribution</a:t>
            </a:r>
          </a:p>
          <a:p>
            <a:r>
              <a:rPr lang="en-US" b="1" dirty="0"/>
              <a:t>Solutions - </a:t>
            </a:r>
          </a:p>
          <a:p>
            <a:pPr marL="302033" indent="-302033">
              <a:buFont typeface="Arial" panose="020B0604020202020204" pitchFamily="34" charset="0"/>
              <a:buChar char="•"/>
            </a:pPr>
            <a:r>
              <a:rPr lang="en-US" dirty="0">
                <a:solidFill>
                  <a:srgbClr val="211D1E"/>
                </a:solidFill>
                <a:latin typeface="Avenir Book"/>
              </a:rPr>
              <a:t>Consult with septic professional</a:t>
            </a:r>
          </a:p>
          <a:p>
            <a:pPr marL="302033" indent="-302033">
              <a:buFont typeface="Arial" panose="020B0604020202020204" pitchFamily="34" charset="0"/>
              <a:buChar char="•"/>
            </a:pPr>
            <a:r>
              <a:rPr lang="en-US" dirty="0">
                <a:solidFill>
                  <a:srgbClr val="211D1E"/>
                </a:solidFill>
                <a:latin typeface="Avenir Book"/>
              </a:rPr>
              <a:t>Clean tanks and lines</a:t>
            </a:r>
          </a:p>
          <a:p>
            <a:pPr marL="302033" indent="-302033">
              <a:buFont typeface="Arial" panose="020B0604020202020204" pitchFamily="34" charset="0"/>
              <a:buChar char="•"/>
            </a:pPr>
            <a:r>
              <a:rPr lang="en-US" dirty="0">
                <a:solidFill>
                  <a:srgbClr val="211D1E"/>
                </a:solidFill>
                <a:latin typeface="Avenir Book"/>
              </a:rPr>
              <a:t>Confirm equal distribution</a:t>
            </a:r>
          </a:p>
          <a:p>
            <a:pPr marL="302033" indent="-302033">
              <a:buFont typeface="Arial" panose="020B0604020202020204" pitchFamily="34" charset="0"/>
              <a:buChar char="•"/>
            </a:pPr>
            <a:r>
              <a:rPr lang="en-US" dirty="0">
                <a:solidFill>
                  <a:srgbClr val="211D1E"/>
                </a:solidFill>
                <a:latin typeface="Avenir Book"/>
              </a:rPr>
              <a:t>Possible repair or replacement</a:t>
            </a:r>
          </a:p>
          <a:p>
            <a:endParaRPr lang="en-US" b="1" dirty="0"/>
          </a:p>
        </p:txBody>
      </p:sp>
      <p:sp>
        <p:nvSpPr>
          <p:cNvPr id="4" name="Slide Number Placeholder 3"/>
          <p:cNvSpPr>
            <a:spLocks noGrp="1"/>
          </p:cNvSpPr>
          <p:nvPr>
            <p:ph type="sldNum" sz="quarter" idx="5"/>
          </p:nvPr>
        </p:nvSpPr>
        <p:spPr/>
        <p:txBody>
          <a:bodyPr/>
          <a:lstStyle/>
          <a:p>
            <a:fld id="{AF533E96-F078-4B3D-A8F4-F1AF21EBC357}" type="slidenum">
              <a:rPr lang="en-US" smtClean="0"/>
              <a:t>19</a:t>
            </a:fld>
            <a:endParaRPr lang="en-US" dirty="0"/>
          </a:p>
        </p:txBody>
      </p:sp>
    </p:spTree>
    <p:extLst>
      <p:ext uri="{BB962C8B-B14F-4D97-AF65-F5344CB8AC3E}">
        <p14:creationId xmlns:p14="http://schemas.microsoft.com/office/powerpoint/2010/main" val="293534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In this last section of the training we will go over some common problems owners of OWTS experience.   If we don’t get to a problem or question you have we will have time for questions at the end.</a:t>
            </a:r>
          </a:p>
          <a:p>
            <a:endParaRPr lang="en-US" dirty="0"/>
          </a:p>
          <a:p>
            <a:r>
              <a:rPr lang="en-US" dirty="0"/>
              <a:t>Series of upcoming slides show a problem with the audience interactively discussing what the problems might be.  Problems can be hidden if they are not relevant or based on time availability.</a:t>
            </a:r>
          </a:p>
          <a:p>
            <a:endParaRPr lang="en-US" dirty="0"/>
          </a:p>
          <a:p>
            <a:r>
              <a:rPr lang="en-US" dirty="0"/>
              <a:t>Encourage attendees to open up Guidebook to the Troubleshooting table at the end of </a:t>
            </a:r>
            <a:r>
              <a:rPr lang="en-US"/>
              <a:t>the book.</a:t>
            </a:r>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a:t>
            </a:fld>
            <a:endParaRPr lang="en-US" dirty="0"/>
          </a:p>
        </p:txBody>
      </p:sp>
    </p:spTree>
    <p:extLst>
      <p:ext uri="{BB962C8B-B14F-4D97-AF65-F5344CB8AC3E}">
        <p14:creationId xmlns:p14="http://schemas.microsoft.com/office/powerpoint/2010/main" val="203490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 no tank lid – </a:t>
            </a:r>
            <a:r>
              <a:rPr lang="en-US" b="0" dirty="0"/>
              <a:t>lids can either be missing or become damaged</a:t>
            </a:r>
          </a:p>
          <a:p>
            <a:r>
              <a:rPr lang="en-US" b="1" dirty="0"/>
              <a:t>Risk – </a:t>
            </a:r>
            <a:r>
              <a:rPr lang="en-US" dirty="0">
                <a:solidFill>
                  <a:srgbClr val="211D1E"/>
                </a:solidFill>
                <a:latin typeface="Avenir Next Medium"/>
              </a:rPr>
              <a:t>Safety issue due to drowning and public health issue due to people, pets, insects and vermin potential contact and carrying sewage with disease causing organisms.</a:t>
            </a:r>
            <a:endParaRPr lang="en-US" b="1" dirty="0">
              <a:solidFill>
                <a:srgbClr val="211D1E"/>
              </a:solidFill>
              <a:latin typeface="Avenir Next Medium"/>
            </a:endParaRPr>
          </a:p>
          <a:p>
            <a:r>
              <a:rPr lang="en-US" b="1" dirty="0">
                <a:solidFill>
                  <a:srgbClr val="211D1E"/>
                </a:solidFill>
                <a:latin typeface="Avenir Next Medium"/>
              </a:rPr>
              <a:t>Causes - </a:t>
            </a:r>
          </a:p>
          <a:p>
            <a:pPr marL="302033" indent="-302033">
              <a:buFont typeface="Arial" panose="020B0604020202020204" pitchFamily="34" charset="0"/>
              <a:buChar char="•"/>
            </a:pPr>
            <a:r>
              <a:rPr lang="en-US" dirty="0">
                <a:solidFill>
                  <a:srgbClr val="211D1E"/>
                </a:solidFill>
                <a:latin typeface="Avenir Book"/>
              </a:rPr>
              <a:t>Improper installation</a:t>
            </a:r>
          </a:p>
          <a:p>
            <a:pPr marL="302033" indent="-302033">
              <a:buFont typeface="Arial" panose="020B0604020202020204" pitchFamily="34" charset="0"/>
              <a:buChar char="•"/>
            </a:pPr>
            <a:r>
              <a:rPr lang="en-US" dirty="0">
                <a:solidFill>
                  <a:srgbClr val="211D1E"/>
                </a:solidFill>
                <a:latin typeface="Avenir Book"/>
              </a:rPr>
              <a:t>Damage or broken tank components</a:t>
            </a:r>
          </a:p>
          <a:p>
            <a:pPr marL="302033" indent="-302033">
              <a:buFont typeface="Arial" panose="020B0604020202020204" pitchFamily="34" charset="0"/>
              <a:buChar char="•"/>
            </a:pPr>
            <a:r>
              <a:rPr lang="en-US" dirty="0">
                <a:solidFill>
                  <a:srgbClr val="211D1E"/>
                </a:solidFill>
                <a:latin typeface="Avenir Book"/>
              </a:rPr>
              <a:t>Heavy traffic over a system</a:t>
            </a:r>
          </a:p>
          <a:p>
            <a:r>
              <a:rPr lang="en-US" b="1" dirty="0">
                <a:solidFill>
                  <a:srgbClr val="211D1E"/>
                </a:solidFill>
                <a:latin typeface="Avenir Next Medium"/>
              </a:rPr>
              <a:t>Solutions</a:t>
            </a:r>
          </a:p>
          <a:p>
            <a:pPr marL="181220" indent="-181220">
              <a:buFont typeface="Arial" panose="020B0604020202020204" pitchFamily="34" charset="0"/>
              <a:buChar char="•"/>
            </a:pPr>
            <a:r>
              <a:rPr lang="en-US" dirty="0">
                <a:solidFill>
                  <a:srgbClr val="211D1E"/>
                </a:solidFill>
                <a:latin typeface="Avenir Book"/>
              </a:rPr>
              <a:t>Prevent access</a:t>
            </a:r>
            <a:endParaRPr lang="en-US" altLang="en-US" dirty="0"/>
          </a:p>
          <a:p>
            <a:pPr marL="181220" indent="-181220">
              <a:buFont typeface="Arial" panose="020B0604020202020204" pitchFamily="34" charset="0"/>
              <a:buChar char="•"/>
            </a:pPr>
            <a:r>
              <a:rPr lang="en-US" altLang="en-US" dirty="0"/>
              <a:t>Repair or replacement</a:t>
            </a:r>
          </a:p>
          <a:p>
            <a:pPr defTabSz="966506">
              <a:defRPr/>
            </a:pPr>
            <a:endParaRPr lang="en-US" dirty="0"/>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20</a:t>
            </a:fld>
            <a:endParaRPr lang="en-US" dirty="0"/>
          </a:p>
        </p:txBody>
      </p:sp>
    </p:spTree>
    <p:extLst>
      <p:ext uri="{BB962C8B-B14F-4D97-AF65-F5344CB8AC3E}">
        <p14:creationId xmlns:p14="http://schemas.microsoft.com/office/powerpoint/2010/main" val="2075247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06">
              <a:defRPr/>
            </a:pPr>
            <a:r>
              <a:rPr lang="en-US" b="1" dirty="0"/>
              <a:t>Problem – flushing of improper materials - </a:t>
            </a:r>
            <a:r>
              <a:rPr lang="en-US" dirty="0"/>
              <a:t>Toilet should not be used as a garbage can</a:t>
            </a:r>
          </a:p>
          <a:p>
            <a:r>
              <a:rPr lang="en-US" dirty="0"/>
              <a:t>No such thing as “Septic Safe”  This is a “clay based litter” which is not appropriate for a septic system.  These products can cause plugging of pipes, accumulate in tanks and negatively impact downstream components.</a:t>
            </a:r>
          </a:p>
          <a:p>
            <a:endParaRPr lang="en-US" dirty="0"/>
          </a:p>
          <a:p>
            <a:r>
              <a:rPr lang="en-US" b="1" dirty="0"/>
              <a:t>Risk – </a:t>
            </a:r>
            <a:r>
              <a:rPr lang="en-US" b="0" dirty="0"/>
              <a:t>sewage on backing up or surfacing in the yard, costly maintenance visits such as pump replacement. </a:t>
            </a:r>
            <a:endParaRPr lang="en-US" b="1" dirty="0"/>
          </a:p>
          <a:p>
            <a:r>
              <a:rPr lang="en-US" b="1" dirty="0">
                <a:solidFill>
                  <a:srgbClr val="211D1E"/>
                </a:solidFill>
                <a:latin typeface="Avenir Next Medium"/>
              </a:rPr>
              <a:t>Causes – </a:t>
            </a:r>
            <a:r>
              <a:rPr lang="en-US" dirty="0">
                <a:solidFill>
                  <a:srgbClr val="211D1E"/>
                </a:solidFill>
                <a:latin typeface="Avenir Next Medium"/>
              </a:rPr>
              <a:t>improper use and disposal of inappropriate solid waste into septic system</a:t>
            </a:r>
            <a:endParaRPr lang="en-US" b="1" dirty="0">
              <a:solidFill>
                <a:srgbClr val="211D1E"/>
              </a:solidFill>
              <a:latin typeface="Avenir Next Medium"/>
            </a:endParaRPr>
          </a:p>
          <a:p>
            <a:r>
              <a:rPr lang="en-US" b="1" dirty="0">
                <a:solidFill>
                  <a:srgbClr val="211D1E"/>
                </a:solidFill>
                <a:latin typeface="Avenir Next Medium"/>
              </a:rPr>
              <a:t>Solutions</a:t>
            </a:r>
          </a:p>
          <a:p>
            <a:pPr marL="181220" indent="-181220">
              <a:buFont typeface="Arial" panose="020B0604020202020204" pitchFamily="34" charset="0"/>
              <a:buChar char="•"/>
            </a:pPr>
            <a:r>
              <a:rPr lang="en-US" dirty="0">
                <a:solidFill>
                  <a:srgbClr val="211D1E"/>
                </a:solidFill>
                <a:latin typeface="Avenir Book"/>
              </a:rPr>
              <a:t>Stop use of such items</a:t>
            </a:r>
            <a:endParaRPr lang="en-US" altLang="en-US" dirty="0"/>
          </a:p>
          <a:p>
            <a:pPr marL="181220" indent="-181220">
              <a:buFont typeface="Arial" panose="020B0604020202020204" pitchFamily="34" charset="0"/>
              <a:buChar char="•"/>
            </a:pPr>
            <a:r>
              <a:rPr lang="en-US" altLang="en-US" dirty="0"/>
              <a:t>Clean out tanks and other components impacted by the material</a:t>
            </a:r>
          </a:p>
          <a:p>
            <a:pPr marL="181220" indent="-181220" defTabSz="966506">
              <a:buFont typeface="Arial" panose="020B0604020202020204" pitchFamily="34" charset="0"/>
              <a:buChar char="•"/>
              <a:defRPr/>
            </a:pPr>
            <a:r>
              <a:rPr lang="en-US" altLang="en-US" dirty="0"/>
              <a:t>Repair or replacement</a:t>
            </a:r>
          </a:p>
          <a:p>
            <a:pPr marL="181220" indent="-181220">
              <a:buFont typeface="Arial" panose="020B0604020202020204" pitchFamily="34" charset="0"/>
              <a:buChar char="•"/>
            </a:pPr>
            <a:endParaRPr lang="en-US" altLang="en-US" dirty="0"/>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21</a:t>
            </a:fld>
            <a:endParaRPr lang="en-US" dirty="0"/>
          </a:p>
        </p:txBody>
      </p:sp>
    </p:spTree>
    <p:extLst>
      <p:ext uri="{BB962C8B-B14F-4D97-AF65-F5344CB8AC3E}">
        <p14:creationId xmlns:p14="http://schemas.microsoft.com/office/powerpoint/2010/main" val="456721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06">
              <a:defRPr/>
            </a:pPr>
            <a:r>
              <a:rPr lang="en-US" b="1" dirty="0"/>
              <a:t>Problem – sludge in downstream components – </a:t>
            </a:r>
            <a:r>
              <a:rPr lang="en-US" b="0" dirty="0"/>
              <a:t>think sludge being flushed from in the lines of media filter.</a:t>
            </a:r>
          </a:p>
          <a:p>
            <a:r>
              <a:rPr lang="en-US" b="1" dirty="0"/>
              <a:t>Risk – </a:t>
            </a:r>
            <a:r>
              <a:rPr lang="en-US" dirty="0">
                <a:solidFill>
                  <a:srgbClr val="211D1E"/>
                </a:solidFill>
                <a:latin typeface="Avenir Next Medium"/>
              </a:rPr>
              <a:t>Surfacing or backing up of components, premature </a:t>
            </a:r>
            <a:r>
              <a:rPr lang="en-US" dirty="0"/>
              <a:t>malfunctions</a:t>
            </a:r>
            <a:r>
              <a:rPr lang="en-US" dirty="0">
                <a:solidFill>
                  <a:srgbClr val="211D1E"/>
                </a:solidFill>
                <a:latin typeface="Avenir Next Medium"/>
              </a:rPr>
              <a:t>.</a:t>
            </a:r>
            <a:endParaRPr lang="en-US" b="1" dirty="0">
              <a:solidFill>
                <a:srgbClr val="211D1E"/>
              </a:solidFill>
              <a:latin typeface="Avenir Next Medium"/>
            </a:endParaRPr>
          </a:p>
          <a:p>
            <a:r>
              <a:rPr lang="en-US" b="1" dirty="0">
                <a:solidFill>
                  <a:srgbClr val="211D1E"/>
                </a:solidFill>
                <a:latin typeface="Avenir Next Medium"/>
              </a:rPr>
              <a:t>Causes - </a:t>
            </a:r>
          </a:p>
          <a:p>
            <a:pPr marL="302033" indent="-302033">
              <a:buFont typeface="Arial" panose="020B0604020202020204" pitchFamily="34" charset="0"/>
              <a:buChar char="•"/>
            </a:pPr>
            <a:r>
              <a:rPr lang="en-US" dirty="0">
                <a:solidFill>
                  <a:srgbClr val="211D1E"/>
                </a:solidFill>
                <a:latin typeface="Avenir Book"/>
              </a:rPr>
              <a:t>Hydraulic or organic overload</a:t>
            </a:r>
          </a:p>
          <a:p>
            <a:pPr marL="302033" indent="-302033">
              <a:buFont typeface="Arial" panose="020B0604020202020204" pitchFamily="34" charset="0"/>
              <a:buChar char="•"/>
            </a:pPr>
            <a:r>
              <a:rPr lang="en-US" dirty="0">
                <a:solidFill>
                  <a:srgbClr val="211D1E"/>
                </a:solidFill>
                <a:latin typeface="Avenir Book"/>
              </a:rPr>
              <a:t>Lack of maintenance</a:t>
            </a:r>
          </a:p>
          <a:p>
            <a:r>
              <a:rPr lang="en-US" b="1" dirty="0">
                <a:solidFill>
                  <a:srgbClr val="211D1E"/>
                </a:solidFill>
                <a:latin typeface="Avenir Next Medium"/>
              </a:rPr>
              <a:t>Solutions - </a:t>
            </a:r>
          </a:p>
          <a:p>
            <a:pPr marL="181220" indent="-181220">
              <a:buFont typeface="Arial" panose="020B0604020202020204" pitchFamily="34" charset="0"/>
              <a:buChar char="•"/>
            </a:pPr>
            <a:r>
              <a:rPr lang="en-US" dirty="0">
                <a:solidFill>
                  <a:srgbClr val="211D1E"/>
                </a:solidFill>
                <a:latin typeface="Avenir Book"/>
              </a:rPr>
              <a:t>Clean out all components</a:t>
            </a:r>
            <a:endParaRPr lang="en-US" altLang="en-US" dirty="0"/>
          </a:p>
          <a:p>
            <a:pPr marL="181220" indent="-181220">
              <a:buFont typeface="Arial" panose="020B0604020202020204" pitchFamily="34" charset="0"/>
              <a:buChar char="•"/>
            </a:pPr>
            <a:r>
              <a:rPr lang="en-US" altLang="en-US" dirty="0"/>
              <a:t>Repair or replacement</a:t>
            </a: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22</a:t>
            </a:fld>
            <a:endParaRPr lang="en-US" dirty="0"/>
          </a:p>
        </p:txBody>
      </p:sp>
    </p:spTree>
    <p:extLst>
      <p:ext uri="{BB962C8B-B14F-4D97-AF65-F5344CB8AC3E}">
        <p14:creationId xmlns:p14="http://schemas.microsoft.com/office/powerpoint/2010/main" val="3976323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06">
              <a:defRPr/>
            </a:pPr>
            <a:r>
              <a:rPr lang="en-US" b="1" dirty="0"/>
              <a:t>Problem – ponding and surfacing of effluent – </a:t>
            </a:r>
            <a:r>
              <a:rPr lang="en-US" dirty="0"/>
              <a:t>A peat filter pad system that had had no maintenance in the decade since it had been installed.  You can see in the middle of the top of the photo that cattails had taken root in the wet area.  </a:t>
            </a:r>
          </a:p>
          <a:p>
            <a:r>
              <a:rPr lang="en-US" b="1" dirty="0"/>
              <a:t>Risk – </a:t>
            </a:r>
            <a:r>
              <a:rPr lang="en-US" dirty="0">
                <a:solidFill>
                  <a:srgbClr val="211D1E"/>
                </a:solidFill>
                <a:latin typeface="Avenir Next Medium"/>
              </a:rPr>
              <a:t>Sewage at surfacing allowing people, pets, insects and vermin may contact and carry sewage with disease causing organisms.</a:t>
            </a:r>
            <a:endParaRPr lang="en-US" b="1" dirty="0">
              <a:solidFill>
                <a:srgbClr val="211D1E"/>
              </a:solidFill>
              <a:latin typeface="Avenir Next Medium"/>
            </a:endParaRPr>
          </a:p>
          <a:p>
            <a:r>
              <a:rPr lang="en-US" b="1" dirty="0">
                <a:solidFill>
                  <a:srgbClr val="211D1E"/>
                </a:solidFill>
                <a:latin typeface="Avenir Next Medium"/>
              </a:rPr>
              <a:t>Causes - </a:t>
            </a:r>
          </a:p>
          <a:p>
            <a:pPr marL="302033" indent="-302033">
              <a:buFont typeface="Arial" panose="020B0604020202020204" pitchFamily="34" charset="0"/>
              <a:buChar char="•"/>
            </a:pPr>
            <a:r>
              <a:rPr lang="en-US" dirty="0">
                <a:solidFill>
                  <a:srgbClr val="211D1E"/>
                </a:solidFill>
                <a:latin typeface="Avenir Book"/>
              </a:rPr>
              <a:t>Lack of maintenance (cause for this one)</a:t>
            </a:r>
          </a:p>
          <a:p>
            <a:pPr marL="302033" indent="-302033">
              <a:buFont typeface="Arial" panose="020B0604020202020204" pitchFamily="34" charset="0"/>
              <a:buChar char="•"/>
            </a:pPr>
            <a:r>
              <a:rPr lang="en-US" dirty="0">
                <a:solidFill>
                  <a:srgbClr val="211D1E"/>
                </a:solidFill>
                <a:latin typeface="Avenir Book"/>
              </a:rPr>
              <a:t>Improper design/installation</a:t>
            </a:r>
          </a:p>
          <a:p>
            <a:pPr marL="302033" indent="-302033">
              <a:buFont typeface="Arial" panose="020B0604020202020204" pitchFamily="34" charset="0"/>
              <a:buChar char="•"/>
            </a:pPr>
            <a:r>
              <a:rPr lang="en-US" dirty="0">
                <a:solidFill>
                  <a:srgbClr val="211D1E"/>
                </a:solidFill>
                <a:latin typeface="Avenir Book"/>
              </a:rPr>
              <a:t>Hydraulic or organic overload</a:t>
            </a:r>
          </a:p>
          <a:p>
            <a:r>
              <a:rPr lang="en-US" b="1" dirty="0">
                <a:solidFill>
                  <a:srgbClr val="211D1E"/>
                </a:solidFill>
                <a:latin typeface="Avenir Next Medium"/>
              </a:rPr>
              <a:t>Solutions</a:t>
            </a:r>
          </a:p>
          <a:p>
            <a:pPr marL="181220" indent="-181220">
              <a:buFont typeface="Arial" panose="020B0604020202020204" pitchFamily="34" charset="0"/>
              <a:buChar char="•"/>
            </a:pPr>
            <a:r>
              <a:rPr lang="en-US" dirty="0">
                <a:solidFill>
                  <a:srgbClr val="211D1E"/>
                </a:solidFill>
                <a:latin typeface="Avenir Book"/>
              </a:rPr>
              <a:t>Clean out all components</a:t>
            </a:r>
            <a:endParaRPr lang="en-US" altLang="en-US" dirty="0"/>
          </a:p>
          <a:p>
            <a:pPr marL="181220" indent="-181220">
              <a:buFont typeface="Arial" panose="020B0604020202020204" pitchFamily="34" charset="0"/>
              <a:buChar char="•"/>
            </a:pPr>
            <a:r>
              <a:rPr lang="en-US" altLang="en-US" dirty="0"/>
              <a:t>Repair or replacement of peat or entire system</a:t>
            </a:r>
          </a:p>
          <a:p>
            <a:pPr defTabSz="966506">
              <a:defRPr/>
            </a:pPr>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23</a:t>
            </a:fld>
            <a:endParaRPr lang="en-US" dirty="0"/>
          </a:p>
        </p:txBody>
      </p:sp>
    </p:spTree>
    <p:extLst>
      <p:ext uri="{BB962C8B-B14F-4D97-AF65-F5344CB8AC3E}">
        <p14:creationId xmlns:p14="http://schemas.microsoft.com/office/powerpoint/2010/main" val="2243009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Caption – lack of maintenance and disposal of fats, oils and grease into system.</a:t>
            </a:r>
          </a:p>
          <a:p>
            <a:r>
              <a:rPr lang="en-US" b="1" dirty="0"/>
              <a:t>Problem – no tank lid – </a:t>
            </a:r>
            <a:r>
              <a:rPr lang="en-US" b="0" dirty="0"/>
              <a:t>lids can either be missing or become damaged</a:t>
            </a:r>
          </a:p>
          <a:p>
            <a:r>
              <a:rPr lang="en-US" b="1" dirty="0"/>
              <a:t>Risk – </a:t>
            </a:r>
            <a:r>
              <a:rPr lang="en-US" dirty="0">
                <a:solidFill>
                  <a:srgbClr val="211D1E"/>
                </a:solidFill>
                <a:latin typeface="Avenir Next Medium"/>
              </a:rPr>
              <a:t>Safety issue due to drowning and public health risk due to intreated sewage at the surface</a:t>
            </a:r>
            <a:endParaRPr lang="en-US" b="1" dirty="0">
              <a:solidFill>
                <a:srgbClr val="211D1E"/>
              </a:solidFill>
              <a:latin typeface="Avenir Next Medium"/>
            </a:endParaRPr>
          </a:p>
          <a:p>
            <a:r>
              <a:rPr lang="en-US" b="1" dirty="0">
                <a:solidFill>
                  <a:srgbClr val="211D1E"/>
                </a:solidFill>
                <a:latin typeface="Avenir Next Medium"/>
              </a:rPr>
              <a:t>Causes - </a:t>
            </a:r>
          </a:p>
          <a:p>
            <a:pPr marL="302033" indent="-302033">
              <a:buFont typeface="Arial" panose="020B0604020202020204" pitchFamily="34" charset="0"/>
              <a:buChar char="•"/>
            </a:pPr>
            <a:r>
              <a:rPr lang="en-US" dirty="0">
                <a:solidFill>
                  <a:srgbClr val="211D1E"/>
                </a:solidFill>
                <a:latin typeface="Avenir Book"/>
              </a:rPr>
              <a:t>Improper installation</a:t>
            </a:r>
          </a:p>
          <a:p>
            <a:pPr marL="302033" indent="-302033">
              <a:buFont typeface="Arial" panose="020B0604020202020204" pitchFamily="34" charset="0"/>
              <a:buChar char="•"/>
            </a:pPr>
            <a:r>
              <a:rPr lang="en-US" dirty="0">
                <a:solidFill>
                  <a:srgbClr val="211D1E"/>
                </a:solidFill>
                <a:latin typeface="Avenir Book"/>
              </a:rPr>
              <a:t>Damage or broken tank components</a:t>
            </a:r>
          </a:p>
          <a:p>
            <a:pPr marL="302033" indent="-302033">
              <a:buFont typeface="Arial" panose="020B0604020202020204" pitchFamily="34" charset="0"/>
              <a:buChar char="•"/>
            </a:pPr>
            <a:r>
              <a:rPr lang="en-US" dirty="0">
                <a:solidFill>
                  <a:srgbClr val="211D1E"/>
                </a:solidFill>
                <a:latin typeface="Avenir Book"/>
              </a:rPr>
              <a:t>Heavy traffic over a system</a:t>
            </a:r>
          </a:p>
          <a:p>
            <a:r>
              <a:rPr lang="en-US" b="1" dirty="0">
                <a:solidFill>
                  <a:srgbClr val="211D1E"/>
                </a:solidFill>
                <a:latin typeface="Avenir Next Medium"/>
              </a:rPr>
              <a:t>Solutions</a:t>
            </a:r>
          </a:p>
          <a:p>
            <a:pPr marL="181220" indent="-181220">
              <a:buFont typeface="Arial" panose="020B0604020202020204" pitchFamily="34" charset="0"/>
              <a:buChar char="•"/>
            </a:pPr>
            <a:r>
              <a:rPr lang="en-US" dirty="0">
                <a:solidFill>
                  <a:srgbClr val="211D1E"/>
                </a:solidFill>
                <a:latin typeface="Avenir Book"/>
              </a:rPr>
              <a:t>Prevent access</a:t>
            </a:r>
            <a:endParaRPr lang="en-US" altLang="en-US" dirty="0"/>
          </a:p>
          <a:p>
            <a:pPr marL="181220" indent="-181220">
              <a:buFont typeface="Arial" panose="020B0604020202020204" pitchFamily="34" charset="0"/>
              <a:buChar char="•"/>
            </a:pPr>
            <a:r>
              <a:rPr lang="en-US" altLang="en-US" dirty="0"/>
              <a:t>Repair or replacement</a:t>
            </a: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24</a:t>
            </a:fld>
            <a:endParaRPr lang="en-US" dirty="0"/>
          </a:p>
        </p:txBody>
      </p:sp>
    </p:spTree>
    <p:extLst>
      <p:ext uri="{BB962C8B-B14F-4D97-AF65-F5344CB8AC3E}">
        <p14:creationId xmlns:p14="http://schemas.microsoft.com/office/powerpoint/2010/main" val="1340870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Caption – Photo 1 - system with paint washed down the drain, Photo 2 – excessive use of soap in an aerobic treatment unit.</a:t>
            </a:r>
          </a:p>
          <a:p>
            <a:endParaRPr lang="en-US" i="1" dirty="0"/>
          </a:p>
          <a:p>
            <a:r>
              <a:rPr lang="en-US" b="1" i="0" dirty="0"/>
              <a:t>Problem – Improper disposal and excessive use of cleaners and soaps upset system</a:t>
            </a:r>
          </a:p>
          <a:p>
            <a:r>
              <a:rPr lang="en-US" b="1" i="0" dirty="0"/>
              <a:t>Risk – </a:t>
            </a:r>
            <a:r>
              <a:rPr lang="en-US" b="0" i="0" dirty="0"/>
              <a:t>OWTS can not handle hazardous waste such as paint and excessive cleaner usage can harm microbes in the system.</a:t>
            </a:r>
          </a:p>
          <a:p>
            <a:r>
              <a:rPr lang="en-US" b="1" i="0" dirty="0"/>
              <a:t>Solution – </a:t>
            </a:r>
            <a:r>
              <a:rPr lang="en-US" b="0" i="0" dirty="0"/>
              <a:t>take hazardous waste to proper disposal sites and limit cleaners to the minimal needed while choosing biodegradable options.</a:t>
            </a:r>
            <a:endParaRPr lang="en-US" b="1" i="0" dirty="0"/>
          </a:p>
        </p:txBody>
      </p:sp>
      <p:sp>
        <p:nvSpPr>
          <p:cNvPr id="4" name="Slide Number Placeholder 3"/>
          <p:cNvSpPr>
            <a:spLocks noGrp="1"/>
          </p:cNvSpPr>
          <p:nvPr>
            <p:ph type="sldNum" sz="quarter" idx="5"/>
          </p:nvPr>
        </p:nvSpPr>
        <p:spPr/>
        <p:txBody>
          <a:bodyPr/>
          <a:lstStyle/>
          <a:p>
            <a:fld id="{AF533E96-F078-4B3D-A8F4-F1AF21EBC357}" type="slidenum">
              <a:rPr lang="en-US" smtClean="0"/>
              <a:t>25</a:t>
            </a:fld>
            <a:endParaRPr lang="en-US" dirty="0"/>
          </a:p>
        </p:txBody>
      </p:sp>
    </p:spTree>
    <p:extLst>
      <p:ext uri="{BB962C8B-B14F-4D97-AF65-F5344CB8AC3E}">
        <p14:creationId xmlns:p14="http://schemas.microsoft.com/office/powerpoint/2010/main" val="1201564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Captions 1 – phone 1 thawing of a frozen systems, photo 2 straw balls used to insulate not removed in the spring which will cause a lack of vegetation</a:t>
            </a:r>
          </a:p>
          <a:p>
            <a:r>
              <a:rPr lang="en-US" b="1" dirty="0"/>
              <a:t>Problem</a:t>
            </a:r>
            <a:r>
              <a:rPr lang="en-US" dirty="0"/>
              <a:t> – Freezing, then lack of vegetation</a:t>
            </a:r>
          </a:p>
          <a:p>
            <a:r>
              <a:rPr lang="en-US" b="1" dirty="0"/>
              <a:t>Risk</a:t>
            </a:r>
            <a:r>
              <a:rPr lang="en-US" dirty="0"/>
              <a:t> - </a:t>
            </a:r>
            <a:r>
              <a:rPr lang="en-US" sz="1900" dirty="0">
                <a:solidFill>
                  <a:srgbClr val="211D1E"/>
                </a:solidFill>
                <a:latin typeface="Avenir Next Medium"/>
              </a:rPr>
              <a:t>Effluent may back up into home or surface in yard</a:t>
            </a:r>
          </a:p>
          <a:p>
            <a:r>
              <a:rPr lang="en-US" sz="1900" b="1" dirty="0">
                <a:solidFill>
                  <a:srgbClr val="211D1E"/>
                </a:solidFill>
                <a:latin typeface="Avenir Next Medium"/>
              </a:rPr>
              <a:t>Causes</a:t>
            </a:r>
            <a:r>
              <a:rPr lang="en-US" sz="1900" dirty="0">
                <a:solidFill>
                  <a:srgbClr val="211D1E"/>
                </a:solidFill>
                <a:latin typeface="Avenir Next Medium"/>
              </a:rPr>
              <a:t> – X</a:t>
            </a:r>
          </a:p>
          <a:p>
            <a:r>
              <a:rPr lang="en-US" sz="1900" b="1" dirty="0">
                <a:solidFill>
                  <a:srgbClr val="211D1E"/>
                </a:solidFill>
                <a:latin typeface="Avenir Next Medium"/>
              </a:rPr>
              <a:t>Remedies </a:t>
            </a:r>
            <a:r>
              <a:rPr lang="en-US" sz="1900" dirty="0">
                <a:solidFill>
                  <a:srgbClr val="211D1E"/>
                </a:solidFill>
                <a:latin typeface="Avenir Next Medium"/>
              </a:rPr>
              <a:t>– X</a:t>
            </a:r>
          </a:p>
          <a:p>
            <a:r>
              <a:rPr lang="en-US" sz="1900" dirty="0">
                <a:solidFill>
                  <a:srgbClr val="211D1E"/>
                </a:solidFill>
                <a:latin typeface="Avenir Next Medium"/>
              </a:rPr>
              <a:t>Use an insulting blanket</a:t>
            </a:r>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26</a:t>
            </a:fld>
            <a:endParaRPr lang="en-US" dirty="0"/>
          </a:p>
        </p:txBody>
      </p:sp>
    </p:spTree>
    <p:extLst>
      <p:ext uri="{BB962C8B-B14F-4D97-AF65-F5344CB8AC3E}">
        <p14:creationId xmlns:p14="http://schemas.microsoft.com/office/powerpoint/2010/main" val="2756394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Photo 1 – South Vale Subdivision after a forest fire, Photo 2 – Media filter burned/melted by a forest fire.</a:t>
            </a:r>
          </a:p>
          <a:p>
            <a:r>
              <a:rPr lang="en-US" b="1" dirty="0"/>
              <a:t>Problem – Fire over the System</a:t>
            </a:r>
          </a:p>
          <a:p>
            <a:r>
              <a:rPr lang="en-US" b="1" dirty="0"/>
              <a:t>Risk - </a:t>
            </a:r>
            <a:r>
              <a:rPr lang="en-US" dirty="0">
                <a:solidFill>
                  <a:srgbClr val="211D1E"/>
                </a:solidFill>
                <a:latin typeface="Avenir Next Medium"/>
              </a:rPr>
              <a:t>System components above the ground and shallowly buried may have been damaged</a:t>
            </a:r>
            <a:endParaRPr lang="en-US" b="1" dirty="0"/>
          </a:p>
          <a:p>
            <a:r>
              <a:rPr lang="en-US" b="1" dirty="0"/>
              <a:t>Solutions</a:t>
            </a:r>
          </a:p>
          <a:p>
            <a:pPr marL="302033" indent="-302033">
              <a:buFont typeface="Arial" panose="020B0604020202020204" pitchFamily="34" charset="0"/>
              <a:buChar char="•"/>
            </a:pPr>
            <a:r>
              <a:rPr lang="en-US" dirty="0">
                <a:solidFill>
                  <a:srgbClr val="211D1E"/>
                </a:solidFill>
                <a:latin typeface="Avenir Book"/>
              </a:rPr>
              <a:t>Evaluate safety concerns due to exposed/damaged components</a:t>
            </a:r>
          </a:p>
          <a:p>
            <a:pPr marL="302033" indent="-302033">
              <a:buFont typeface="Arial" panose="020B0604020202020204" pitchFamily="34" charset="0"/>
              <a:buChar char="•"/>
            </a:pPr>
            <a:r>
              <a:rPr lang="en-US" dirty="0">
                <a:solidFill>
                  <a:srgbClr val="211D1E"/>
                </a:solidFill>
                <a:latin typeface="Avenir Book"/>
              </a:rPr>
              <a:t>Hire a professional to evaluate the system</a:t>
            </a:r>
          </a:p>
          <a:p>
            <a:pPr marL="302033" indent="-302033">
              <a:buFont typeface="Arial" panose="020B0604020202020204" pitchFamily="34" charset="0"/>
              <a:buChar char="•"/>
            </a:pPr>
            <a:r>
              <a:rPr lang="en-US" dirty="0">
                <a:solidFill>
                  <a:srgbClr val="211D1E"/>
                </a:solidFill>
                <a:latin typeface="Avenir Book"/>
              </a:rPr>
              <a:t>Repair damaged components prior to use</a:t>
            </a:r>
          </a:p>
          <a:p>
            <a:endParaRPr lang="en-US" b="1" dirty="0"/>
          </a:p>
        </p:txBody>
      </p:sp>
      <p:sp>
        <p:nvSpPr>
          <p:cNvPr id="4" name="Slide Number Placeholder 3"/>
          <p:cNvSpPr>
            <a:spLocks noGrp="1"/>
          </p:cNvSpPr>
          <p:nvPr>
            <p:ph type="sldNum" sz="quarter" idx="5"/>
          </p:nvPr>
        </p:nvSpPr>
        <p:spPr/>
        <p:txBody>
          <a:bodyPr/>
          <a:lstStyle/>
          <a:p>
            <a:fld id="{AF533E96-F078-4B3D-A8F4-F1AF21EBC357}" type="slidenum">
              <a:rPr lang="en-US" smtClean="0"/>
              <a:t>27</a:t>
            </a:fld>
            <a:endParaRPr lang="en-US" dirty="0"/>
          </a:p>
        </p:txBody>
      </p:sp>
    </p:spTree>
    <p:extLst>
      <p:ext uri="{BB962C8B-B14F-4D97-AF65-F5344CB8AC3E}">
        <p14:creationId xmlns:p14="http://schemas.microsoft.com/office/powerpoint/2010/main" val="1290543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 Washed away OWTF in eroded stream bank.    Right – Flood damaged electrical box</a:t>
            </a:r>
          </a:p>
          <a:p>
            <a:r>
              <a:rPr lang="en-US" b="1" dirty="0"/>
              <a:t>Problem – Flooded System</a:t>
            </a:r>
          </a:p>
          <a:p>
            <a:r>
              <a:rPr lang="en-US" b="1" dirty="0"/>
              <a:t>Risk - </a:t>
            </a:r>
            <a:r>
              <a:rPr lang="en-US" sz="1900" dirty="0">
                <a:solidFill>
                  <a:srgbClr val="211D1E"/>
                </a:solidFill>
                <a:latin typeface="Avenir Next Medium"/>
              </a:rPr>
              <a:t>System components above the ground and shallowly buried may have been damaged</a:t>
            </a:r>
            <a:endParaRPr lang="en-US" b="1" dirty="0"/>
          </a:p>
          <a:p>
            <a:r>
              <a:rPr lang="en-US" b="1" dirty="0"/>
              <a:t>Solutions</a:t>
            </a:r>
          </a:p>
          <a:p>
            <a:pPr marL="302033" indent="-302033">
              <a:buFont typeface="Arial" panose="020B0604020202020204" pitchFamily="34" charset="0"/>
              <a:buChar char="•"/>
            </a:pPr>
            <a:r>
              <a:rPr lang="en-US" sz="1900" dirty="0">
                <a:solidFill>
                  <a:srgbClr val="211D1E"/>
                </a:solidFill>
                <a:latin typeface="Avenir Book"/>
              </a:rPr>
              <a:t>Evaluate safety concerns due to exposed/damaged components</a:t>
            </a:r>
          </a:p>
          <a:p>
            <a:pPr marL="302033" indent="-302033">
              <a:buFont typeface="Arial" panose="020B0604020202020204" pitchFamily="34" charset="0"/>
              <a:buChar char="•"/>
            </a:pPr>
            <a:r>
              <a:rPr lang="en-US" sz="1900" dirty="0">
                <a:solidFill>
                  <a:srgbClr val="211D1E"/>
                </a:solidFill>
                <a:latin typeface="Avenir Book"/>
              </a:rPr>
              <a:t>Hire a professional to evaluate the system</a:t>
            </a:r>
          </a:p>
          <a:p>
            <a:pPr marL="302033" indent="-302033">
              <a:buFont typeface="Arial" panose="020B0604020202020204" pitchFamily="34" charset="0"/>
              <a:buChar char="•"/>
            </a:pPr>
            <a:r>
              <a:rPr lang="en-US" sz="1900" dirty="0">
                <a:solidFill>
                  <a:srgbClr val="211D1E"/>
                </a:solidFill>
                <a:latin typeface="Avenir Book"/>
              </a:rPr>
              <a:t>Repair damaged components prior to use</a:t>
            </a:r>
          </a:p>
          <a:p>
            <a:pPr algn="l"/>
            <a:endParaRPr lang="en-US" sz="1900" dirty="0">
              <a:solidFill>
                <a:srgbClr val="000000"/>
              </a:solidFill>
              <a:latin typeface="Avenir Book"/>
            </a:endParaRPr>
          </a:p>
        </p:txBody>
      </p:sp>
      <p:sp>
        <p:nvSpPr>
          <p:cNvPr id="4" name="Slide Number Placeholder 3"/>
          <p:cNvSpPr>
            <a:spLocks noGrp="1"/>
          </p:cNvSpPr>
          <p:nvPr>
            <p:ph type="sldNum" sz="quarter" idx="5"/>
          </p:nvPr>
        </p:nvSpPr>
        <p:spPr/>
        <p:txBody>
          <a:bodyPr/>
          <a:lstStyle/>
          <a:p>
            <a:fld id="{AF533E96-F078-4B3D-A8F4-F1AF21EBC357}" type="slidenum">
              <a:rPr lang="en-US" smtClean="0"/>
              <a:t>28</a:t>
            </a:fld>
            <a:endParaRPr lang="en-US" dirty="0"/>
          </a:p>
        </p:txBody>
      </p:sp>
    </p:spTree>
    <p:extLst>
      <p:ext uri="{BB962C8B-B14F-4D97-AF65-F5344CB8AC3E}">
        <p14:creationId xmlns:p14="http://schemas.microsoft.com/office/powerpoint/2010/main" val="320878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pre-test or halfway through class collect note cards and start with answering submitted questions and then take others from the audience.</a:t>
            </a:r>
          </a:p>
          <a:p>
            <a:endParaRPr lang="en-US" dirty="0"/>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29</a:t>
            </a:fld>
            <a:endParaRPr lang="en-US" dirty="0"/>
          </a:p>
        </p:txBody>
      </p:sp>
    </p:spTree>
    <p:extLst>
      <p:ext uri="{BB962C8B-B14F-4D97-AF65-F5344CB8AC3E}">
        <p14:creationId xmlns:p14="http://schemas.microsoft.com/office/powerpoint/2010/main" val="214085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most common reasons for malfunctions in OWTS but remember that and OWTS is a piece of </a:t>
            </a:r>
            <a:r>
              <a:rPr lang="en-US" b="0" i="0" dirty="0">
                <a:solidFill>
                  <a:srgbClr val="000000"/>
                </a:solidFill>
                <a:effectLst/>
                <a:latin typeface="Calibri" panose="020F0502020204030204" pitchFamily="34" charset="0"/>
              </a:rPr>
              <a:t>infrastructure</a:t>
            </a:r>
            <a:r>
              <a:rPr lang="en-US" dirty="0"/>
              <a:t> just like your furnace and will eventually need to be replaced.  Properly taking care of your system is the best thing you can do to get as much life out of the system as possible.</a:t>
            </a:r>
          </a:p>
          <a:p>
            <a:endParaRPr lang="en-US" dirty="0"/>
          </a:p>
          <a:p>
            <a:r>
              <a:rPr lang="en-US" dirty="0"/>
              <a:t>Be sure to get your systems serviced as needed/required. When too many solids are allowed to accumulate in the septic tank or other pretreatment component, the treatment volume is reduced, and  the solids will be carried out into the STA and can plug it. Most frequently, this is just because the owner did not have the septic tank cleaned (pumped) periodically.</a:t>
            </a:r>
          </a:p>
          <a:p>
            <a:endParaRPr lang="en-US" dirty="0"/>
          </a:p>
          <a:p>
            <a:r>
              <a:rPr lang="en-US" dirty="0"/>
              <a:t>Minimize the amount of water, solids and other products into the system. Abnormally high water use, leaks, or short periods of very high water use can all cause malfunctions. Wastewater containing high levels of organic material, solids, or cleaners could overload the system</a:t>
            </a:r>
          </a:p>
          <a:p>
            <a:endParaRPr lang="en-US" dirty="0"/>
          </a:p>
          <a:p>
            <a:r>
              <a:rPr lang="en-US" dirty="0"/>
              <a:t>Confirm your system is appropriate for your home, your site and your soil – if not it may need to be upgraded or replaced. This could be the result of bad  choices and mistakes made by designers, installers and inspectors,  or homeowners who have increased their water usage without making appropriate adjustments to  their OWTS.</a:t>
            </a:r>
          </a:p>
        </p:txBody>
      </p:sp>
      <p:sp>
        <p:nvSpPr>
          <p:cNvPr id="4" name="Slide Number Placeholder 3"/>
          <p:cNvSpPr>
            <a:spLocks noGrp="1"/>
          </p:cNvSpPr>
          <p:nvPr>
            <p:ph type="sldNum" sz="quarter" idx="5"/>
          </p:nvPr>
        </p:nvSpPr>
        <p:spPr/>
        <p:txBody>
          <a:bodyPr/>
          <a:lstStyle/>
          <a:p>
            <a:fld id="{AF533E96-F078-4B3D-A8F4-F1AF21EBC357}" type="slidenum">
              <a:rPr lang="en-US" smtClean="0"/>
              <a:t>3</a:t>
            </a:fld>
            <a:endParaRPr lang="en-US" dirty="0"/>
          </a:p>
        </p:txBody>
      </p:sp>
    </p:spTree>
    <p:extLst>
      <p:ext uri="{BB962C8B-B14F-4D97-AF65-F5344CB8AC3E}">
        <p14:creationId xmlns:p14="http://schemas.microsoft.com/office/powerpoint/2010/main" val="4159110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add additional local resources.</a:t>
            </a:r>
          </a:p>
        </p:txBody>
      </p:sp>
      <p:sp>
        <p:nvSpPr>
          <p:cNvPr id="4" name="Slide Number Placeholder 3"/>
          <p:cNvSpPr>
            <a:spLocks noGrp="1"/>
          </p:cNvSpPr>
          <p:nvPr>
            <p:ph type="sldNum" sz="quarter" idx="5"/>
          </p:nvPr>
        </p:nvSpPr>
        <p:spPr/>
        <p:txBody>
          <a:bodyPr/>
          <a:lstStyle/>
          <a:p>
            <a:fld id="{AF533E96-F078-4B3D-A8F4-F1AF21EBC357}" type="slidenum">
              <a:rPr lang="en-US" smtClean="0"/>
              <a:t>30</a:t>
            </a:fld>
            <a:endParaRPr lang="en-US" dirty="0"/>
          </a:p>
        </p:txBody>
      </p:sp>
    </p:spTree>
    <p:extLst>
      <p:ext uri="{BB962C8B-B14F-4D97-AF65-F5344CB8AC3E}">
        <p14:creationId xmlns:p14="http://schemas.microsoft.com/office/powerpoint/2010/main" val="1886357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on the left shows a melted riser</a:t>
            </a:r>
          </a:p>
        </p:txBody>
      </p:sp>
      <p:sp>
        <p:nvSpPr>
          <p:cNvPr id="4" name="Slide Number Placeholder 3"/>
          <p:cNvSpPr>
            <a:spLocks noGrp="1"/>
          </p:cNvSpPr>
          <p:nvPr>
            <p:ph type="sldNum" sz="quarter" idx="5"/>
          </p:nvPr>
        </p:nvSpPr>
        <p:spPr/>
        <p:txBody>
          <a:bodyPr/>
          <a:lstStyle/>
          <a:p>
            <a:fld id="{0F199BEB-997B-458C-A4DC-0A4AEA1C5E9C}" type="slidenum">
              <a:rPr lang="en-US" smtClean="0"/>
              <a:t>31</a:t>
            </a:fld>
            <a:endParaRPr lang="en-US" dirty="0"/>
          </a:p>
        </p:txBody>
      </p:sp>
    </p:spTree>
    <p:extLst>
      <p:ext uri="{BB962C8B-B14F-4D97-AF65-F5344CB8AC3E}">
        <p14:creationId xmlns:p14="http://schemas.microsoft.com/office/powerpoint/2010/main" val="1623702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short video on how to fix.</a:t>
            </a:r>
          </a:p>
        </p:txBody>
      </p:sp>
      <p:sp>
        <p:nvSpPr>
          <p:cNvPr id="4" name="Slide Number Placeholder 3"/>
          <p:cNvSpPr>
            <a:spLocks noGrp="1"/>
          </p:cNvSpPr>
          <p:nvPr>
            <p:ph type="sldNum" sz="quarter" idx="5"/>
          </p:nvPr>
        </p:nvSpPr>
        <p:spPr/>
        <p:txBody>
          <a:bodyPr/>
          <a:lstStyle/>
          <a:p>
            <a:fld id="{A716A483-A14C-4B79-9F4F-F085B1BAB8B1}" type="slidenum">
              <a:rPr lang="en-US" smtClean="0"/>
              <a:t>35</a:t>
            </a:fld>
            <a:endParaRPr lang="en-US" dirty="0"/>
          </a:p>
        </p:txBody>
      </p:sp>
    </p:spTree>
    <p:extLst>
      <p:ext uri="{BB962C8B-B14F-4D97-AF65-F5344CB8AC3E}">
        <p14:creationId xmlns:p14="http://schemas.microsoft.com/office/powerpoint/2010/main" val="1138896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attendees for coming to class and encourage them to share information with others.</a:t>
            </a:r>
          </a:p>
          <a:p>
            <a:endParaRPr lang="en-US" dirty="0"/>
          </a:p>
          <a:p>
            <a:r>
              <a:rPr lang="en-US" dirty="0"/>
              <a:t>Update the slide with your contact information.</a:t>
            </a:r>
          </a:p>
        </p:txBody>
      </p:sp>
      <p:sp>
        <p:nvSpPr>
          <p:cNvPr id="4" name="Slide Number Placeholder 3"/>
          <p:cNvSpPr>
            <a:spLocks noGrp="1"/>
          </p:cNvSpPr>
          <p:nvPr>
            <p:ph type="sldNum" sz="quarter" idx="5"/>
          </p:nvPr>
        </p:nvSpPr>
        <p:spPr/>
        <p:txBody>
          <a:bodyPr/>
          <a:lstStyle/>
          <a:p>
            <a:fld id="{AF533E96-F078-4B3D-A8F4-F1AF21EBC357}" type="slidenum">
              <a:rPr lang="en-US" smtClean="0"/>
              <a:t>37</a:t>
            </a:fld>
            <a:endParaRPr lang="en-US" dirty="0"/>
          </a:p>
        </p:txBody>
      </p:sp>
    </p:spTree>
    <p:extLst>
      <p:ext uri="{BB962C8B-B14F-4D97-AF65-F5344CB8AC3E}">
        <p14:creationId xmlns:p14="http://schemas.microsoft.com/office/powerpoint/2010/main" val="3421582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 the OWTS may not be an easy task, but is necessary for proper maintenance of the septic tank and the distribution system, for troubleshooting problems, and for making future plans for the property. Many counties and cities with permit and inspection programs for OWTSs will have this information on file. Be sure to verify the accuracy of the records at the site.</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0E68342-2A05-4D9D-A559-85A86A79C080}" type="slidenum">
              <a:rPr lang="en-US" smtClean="0"/>
              <a:t>4</a:t>
            </a:fld>
            <a:endParaRPr lang="en-US" dirty="0"/>
          </a:p>
        </p:txBody>
      </p:sp>
    </p:spTree>
    <p:extLst>
      <p:ext uri="{BB962C8B-B14F-4D97-AF65-F5344CB8AC3E}">
        <p14:creationId xmlns:p14="http://schemas.microsoft.com/office/powerpoint/2010/main" val="2206471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these with your local professional titles at the top.</a:t>
            </a:r>
          </a:p>
          <a:p>
            <a:endParaRPr lang="en-US" dirty="0"/>
          </a:p>
          <a:p>
            <a:pPr algn="l"/>
            <a:r>
              <a:rPr lang="en-US" b="0" i="0" dirty="0">
                <a:solidFill>
                  <a:srgbClr val="222222"/>
                </a:solidFill>
                <a:effectLst/>
                <a:latin typeface="Arial" panose="020B0604020202020204" pitchFamily="34" charset="0"/>
              </a:rPr>
              <a:t>Call a licensed septic professional to have them locate your tank, if you want to do it yourself then follow these steps.</a:t>
            </a:r>
          </a:p>
          <a:p>
            <a:pPr algn="l"/>
            <a:r>
              <a:rPr lang="en-US" b="0" i="0" dirty="0">
                <a:solidFill>
                  <a:srgbClr val="222222"/>
                </a:solidFill>
                <a:effectLst/>
                <a:latin typeface="Arial" panose="020B0604020202020204" pitchFamily="34" charset="0"/>
              </a:rPr>
              <a:t>Sometimes you know where the septic tank or drainfield is because of the melted snow.</a:t>
            </a:r>
          </a:p>
          <a:p>
            <a:pPr algn="l"/>
            <a:endParaRPr lang="en-US" b="0" i="0" dirty="0">
              <a:solidFill>
                <a:srgbClr val="222222"/>
              </a:solidFill>
              <a:effectLst/>
              <a:latin typeface="Arial" panose="020B0604020202020204" pitchFamily="34" charset="0"/>
            </a:endParaRPr>
          </a:p>
          <a:p>
            <a:r>
              <a:rPr lang="en-US" dirty="0"/>
              <a:t>First, locate the septic tank. If the access manhole or inspection pipes are at ground level, they will be easy to find. Unfortunately, they are often buried several inches, or even several feet, below the ground surface. To locate the tank, go into the basement or crawlspace and determine the direction the sewer pipe goes out through the wall of floor. The sewer pipe should be easy to find. It is usually the largest diameter pipe made of plastic or cast iron with a cleanout access. </a:t>
            </a:r>
          </a:p>
          <a:p>
            <a:endParaRPr lang="en-US" dirty="0"/>
          </a:p>
          <a:p>
            <a:r>
              <a:rPr lang="en-US" dirty="0"/>
              <a:t>Once the sewer pipe is located, determine the direction it leaves the house. With a metal rod as a probe, start poking around in the soil 10 to 15 feet from the foundation of the house in the same direction as the pipe was headed out from the basement. A metal detector may be of assistance in finding the tank since most concrete septic tanks contain metal reinforcing rods.</a:t>
            </a:r>
          </a:p>
          <a:p>
            <a:endParaRPr lang="en-US" dirty="0"/>
          </a:p>
          <a:p>
            <a:r>
              <a:rPr lang="en-US" dirty="0"/>
              <a:t>Prior to probing with a metal or fiberglass rod, contact your locally required utility locates for any underground utilities.</a:t>
            </a:r>
          </a:p>
          <a:p>
            <a:pPr algn="l"/>
            <a:endParaRPr lang="en-US" b="0" i="0" dirty="0">
              <a:solidFill>
                <a:srgbClr val="2222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5</a:t>
            </a:fld>
            <a:endParaRPr lang="en-US" dirty="0"/>
          </a:p>
        </p:txBody>
      </p:sp>
    </p:spTree>
    <p:extLst>
      <p:ext uri="{BB962C8B-B14F-4D97-AF65-F5344CB8AC3E}">
        <p14:creationId xmlns:p14="http://schemas.microsoft.com/office/powerpoint/2010/main" val="418508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Above-grade systems are easy to find, but a below ground system may be more difficult. Try looking around the yard in the general direction where the sewer pipe left the house. These clues may help locate the system: </a:t>
            </a:r>
          </a:p>
          <a:p>
            <a:r>
              <a:rPr lang="en-US" dirty="0"/>
              <a:t>• An area where the grass isn’t growing well, or where the grass is greener or grows faster. </a:t>
            </a:r>
          </a:p>
          <a:p>
            <a:r>
              <a:rPr lang="en-US" dirty="0"/>
              <a:t>• An area where there is a slight rise or depression. </a:t>
            </a:r>
          </a:p>
          <a:p>
            <a:r>
              <a:rPr lang="en-US" dirty="0"/>
              <a:t>• An area where the soil is soggy when the rest of the yard is dry. Often, a licensed contractor or inspector has tools to locate the STA. Once the STA is located, be sure to make a map of its location. </a:t>
            </a:r>
          </a:p>
        </p:txBody>
      </p:sp>
      <p:sp>
        <p:nvSpPr>
          <p:cNvPr id="4" name="Slide Number Placeholder 3"/>
          <p:cNvSpPr>
            <a:spLocks noGrp="1"/>
          </p:cNvSpPr>
          <p:nvPr>
            <p:ph type="sldNum" sz="quarter" idx="5"/>
          </p:nvPr>
        </p:nvSpPr>
        <p:spPr/>
        <p:txBody>
          <a:bodyPr/>
          <a:lstStyle/>
          <a:p>
            <a:fld id="{AF533E96-F078-4B3D-A8F4-F1AF21EBC357}" type="slidenum">
              <a:rPr lang="en-US" smtClean="0"/>
              <a:t>6</a:t>
            </a:fld>
            <a:endParaRPr lang="en-US" dirty="0"/>
          </a:p>
        </p:txBody>
      </p:sp>
    </p:spTree>
    <p:extLst>
      <p:ext uri="{BB962C8B-B14F-4D97-AF65-F5344CB8AC3E}">
        <p14:creationId xmlns:p14="http://schemas.microsoft.com/office/powerpoint/2010/main" val="3107422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This next sessions is designed to be interactive.  The picture of video will pop up and the instructor should wait for the image to show up and the owners to provide the answer to the problem.</a:t>
            </a:r>
          </a:p>
        </p:txBody>
      </p:sp>
      <p:sp>
        <p:nvSpPr>
          <p:cNvPr id="4" name="Slide Number Placeholder 3"/>
          <p:cNvSpPr>
            <a:spLocks noGrp="1"/>
          </p:cNvSpPr>
          <p:nvPr>
            <p:ph type="sldNum" sz="quarter" idx="5"/>
          </p:nvPr>
        </p:nvSpPr>
        <p:spPr/>
        <p:txBody>
          <a:bodyPr/>
          <a:lstStyle/>
          <a:p>
            <a:fld id="{AF533E96-F078-4B3D-A8F4-F1AF21EBC357}" type="slidenum">
              <a:rPr lang="en-US" smtClean="0"/>
              <a:t>7</a:t>
            </a:fld>
            <a:endParaRPr lang="en-US" dirty="0"/>
          </a:p>
        </p:txBody>
      </p:sp>
    </p:spTree>
    <p:extLst>
      <p:ext uri="{BB962C8B-B14F-4D97-AF65-F5344CB8AC3E}">
        <p14:creationId xmlns:p14="http://schemas.microsoft.com/office/powerpoint/2010/main" val="3739771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Problem – Alarm going off</a:t>
            </a:r>
          </a:p>
          <a:p>
            <a:pPr algn="l"/>
            <a:r>
              <a:rPr lang="en-US" b="1" dirty="0"/>
              <a:t>Risk </a:t>
            </a:r>
            <a:r>
              <a:rPr lang="en-US" dirty="0"/>
              <a:t>- </a:t>
            </a:r>
            <a:r>
              <a:rPr lang="en-US" sz="1900" dirty="0">
                <a:solidFill>
                  <a:srgbClr val="211D1E"/>
                </a:solidFill>
                <a:latin typeface="Avenir Next Medium"/>
              </a:rPr>
              <a:t>Effluent may back up into home or surface in yard, poor treatment due to lack of air.</a:t>
            </a:r>
            <a:br>
              <a:rPr lang="en-US" sz="1900" dirty="0">
                <a:solidFill>
                  <a:srgbClr val="211D1E"/>
                </a:solidFill>
                <a:latin typeface="Avenir Next Medium"/>
              </a:rPr>
            </a:br>
            <a:r>
              <a:rPr lang="en-US" sz="1900" b="1" dirty="0">
                <a:solidFill>
                  <a:srgbClr val="211D1E"/>
                </a:solidFill>
                <a:latin typeface="Avenir Next Medium"/>
              </a:rPr>
              <a:t>Causes</a:t>
            </a:r>
            <a:r>
              <a:rPr lang="en-US" sz="1900" dirty="0">
                <a:solidFill>
                  <a:srgbClr val="211D1E"/>
                </a:solidFill>
                <a:latin typeface="Avenir Next Medium"/>
              </a:rPr>
              <a:t> - </a:t>
            </a:r>
            <a:endParaRPr lang="en-US" sz="1900" dirty="0">
              <a:solidFill>
                <a:srgbClr val="000000"/>
              </a:solidFill>
              <a:latin typeface="Avenir Book"/>
            </a:endParaRPr>
          </a:p>
          <a:p>
            <a:pPr marL="302033" indent="-302033">
              <a:buFont typeface="Arial" panose="020B0604020202020204" pitchFamily="34" charset="0"/>
              <a:buChar char="•"/>
            </a:pPr>
            <a:r>
              <a:rPr lang="en-US" sz="1900" dirty="0">
                <a:solidFill>
                  <a:srgbClr val="211D1E"/>
                </a:solidFill>
                <a:latin typeface="Avenir Book"/>
              </a:rPr>
              <a:t>Pump failed or undersized</a:t>
            </a:r>
          </a:p>
          <a:p>
            <a:pPr marL="302033" indent="-302033">
              <a:buFont typeface="Arial" panose="020B0604020202020204" pitchFamily="34" charset="0"/>
              <a:buChar char="•"/>
            </a:pPr>
            <a:r>
              <a:rPr lang="en-US" sz="1900" dirty="0">
                <a:solidFill>
                  <a:srgbClr val="211D1E"/>
                </a:solidFill>
                <a:latin typeface="Avenir Book"/>
              </a:rPr>
              <a:t>Fuse breaker tripped</a:t>
            </a:r>
          </a:p>
          <a:p>
            <a:pPr marL="302033" indent="-302033">
              <a:buFont typeface="Arial" panose="020B0604020202020204" pitchFamily="34" charset="0"/>
              <a:buChar char="•"/>
            </a:pPr>
            <a:r>
              <a:rPr lang="en-US" sz="1900" dirty="0">
                <a:solidFill>
                  <a:srgbClr val="211D1E"/>
                </a:solidFill>
                <a:latin typeface="Avenir Book"/>
              </a:rPr>
              <a:t>Pump plugged</a:t>
            </a:r>
          </a:p>
          <a:p>
            <a:pPr marL="302033" indent="-302033">
              <a:buFont typeface="Arial" panose="020B0604020202020204" pitchFamily="34" charset="0"/>
              <a:buChar char="•"/>
            </a:pPr>
            <a:r>
              <a:rPr lang="en-US" sz="1900" dirty="0">
                <a:solidFill>
                  <a:srgbClr val="211D1E"/>
                </a:solidFill>
                <a:latin typeface="Avenir Book"/>
              </a:rPr>
              <a:t>Controls malfunctioning</a:t>
            </a:r>
          </a:p>
          <a:p>
            <a:pPr marL="302033" indent="-302033">
              <a:buFont typeface="Arial" panose="020B0604020202020204" pitchFamily="34" charset="0"/>
              <a:buChar char="•"/>
            </a:pPr>
            <a:r>
              <a:rPr lang="en-US" sz="1900" dirty="0">
                <a:solidFill>
                  <a:srgbClr val="211D1E"/>
                </a:solidFill>
                <a:latin typeface="Avenir Book"/>
              </a:rPr>
              <a:t>Water infiltration</a:t>
            </a:r>
          </a:p>
          <a:p>
            <a:pPr marL="302033" indent="-302033">
              <a:buFont typeface="Arial" panose="020B0604020202020204" pitchFamily="34" charset="0"/>
              <a:buChar char="•"/>
            </a:pPr>
            <a:r>
              <a:rPr lang="en-US" sz="1900" dirty="0">
                <a:solidFill>
                  <a:srgbClr val="211D1E"/>
                </a:solidFill>
                <a:latin typeface="Avenir Book"/>
              </a:rPr>
              <a:t>Excessive water use</a:t>
            </a:r>
          </a:p>
          <a:p>
            <a:pPr marL="302033" indent="-302033">
              <a:buFont typeface="Arial" panose="020B0604020202020204" pitchFamily="34" charset="0"/>
              <a:buChar char="•"/>
            </a:pPr>
            <a:r>
              <a:rPr lang="en-US" sz="1900" dirty="0">
                <a:solidFill>
                  <a:srgbClr val="211D1E"/>
                </a:solidFill>
                <a:latin typeface="Avenir Book"/>
              </a:rPr>
              <a:t>Frozen or blocked pipe</a:t>
            </a:r>
          </a:p>
          <a:p>
            <a:endParaRPr lang="en-US" sz="1900" dirty="0">
              <a:solidFill>
                <a:srgbClr val="211D1E"/>
              </a:solidFill>
              <a:latin typeface="Avenir Book"/>
            </a:endParaRPr>
          </a:p>
          <a:p>
            <a:r>
              <a:rPr lang="en-US" sz="1900" b="1" dirty="0">
                <a:solidFill>
                  <a:srgbClr val="211D1E"/>
                </a:solidFill>
                <a:latin typeface="Avenir Book"/>
              </a:rPr>
              <a:t>Solutions</a:t>
            </a:r>
            <a:endParaRPr lang="en-US" sz="1900" dirty="0">
              <a:solidFill>
                <a:srgbClr val="000000"/>
              </a:solidFill>
              <a:latin typeface="Avenir Book"/>
            </a:endParaRPr>
          </a:p>
          <a:p>
            <a:pPr marL="302033" indent="-302033">
              <a:buFont typeface="Arial" panose="020B0604020202020204" pitchFamily="34" charset="0"/>
              <a:buChar char="•"/>
            </a:pPr>
            <a:r>
              <a:rPr lang="en-US" sz="1900" dirty="0">
                <a:solidFill>
                  <a:srgbClr val="211D1E"/>
                </a:solidFill>
                <a:latin typeface="Avenir Book"/>
              </a:rPr>
              <a:t>Control water use </a:t>
            </a:r>
          </a:p>
          <a:p>
            <a:pPr marL="302033" indent="-302033">
              <a:buFont typeface="Arial" panose="020B0604020202020204" pitchFamily="34" charset="0"/>
              <a:buChar char="•"/>
            </a:pPr>
            <a:r>
              <a:rPr lang="en-US" sz="1900" dirty="0">
                <a:solidFill>
                  <a:srgbClr val="211D1E"/>
                </a:solidFill>
                <a:latin typeface="Avenir Book"/>
              </a:rPr>
              <a:t>Check breaker &amp; plugs </a:t>
            </a:r>
          </a:p>
          <a:p>
            <a:pPr marL="302033" indent="-302033">
              <a:buFont typeface="Arial" panose="020B0604020202020204" pitchFamily="34" charset="0"/>
              <a:buChar char="•"/>
            </a:pPr>
            <a:r>
              <a:rPr lang="en-US" sz="1900" dirty="0">
                <a:solidFill>
                  <a:srgbClr val="211D1E"/>
                </a:solidFill>
                <a:latin typeface="Avenir Book"/>
              </a:rPr>
              <a:t>Check controls &amp; pump </a:t>
            </a:r>
          </a:p>
          <a:p>
            <a:pPr marL="302033" indent="-302033">
              <a:buFont typeface="Arial" panose="020B0604020202020204" pitchFamily="34" charset="0"/>
              <a:buChar char="•"/>
            </a:pPr>
            <a:r>
              <a:rPr lang="en-US" sz="1900" dirty="0">
                <a:solidFill>
                  <a:srgbClr val="211D1E"/>
                </a:solidFill>
                <a:latin typeface="Avenir Book"/>
              </a:rPr>
              <a:t>Make sure a professional replaces pump with proper size unit </a:t>
            </a:r>
          </a:p>
          <a:p>
            <a:pPr marL="302033" indent="-302033">
              <a:buFont typeface="Arial" panose="020B0604020202020204" pitchFamily="34" charset="0"/>
              <a:buChar char="•"/>
            </a:pPr>
            <a:r>
              <a:rPr lang="en-US" sz="1900" dirty="0">
                <a:solidFill>
                  <a:srgbClr val="211D1E"/>
                </a:solidFill>
                <a:latin typeface="Avenir Book"/>
              </a:rPr>
              <a:t>Fix leaks in plumbing, tank, or piping </a:t>
            </a:r>
          </a:p>
          <a:p>
            <a:pPr marL="302033" indent="-302033">
              <a:buFont typeface="Arial" panose="020B0604020202020204" pitchFamily="34" charset="0"/>
              <a:buChar char="•"/>
            </a:pPr>
            <a:r>
              <a:rPr lang="en-US" sz="1900" dirty="0">
                <a:solidFill>
                  <a:srgbClr val="211D1E"/>
                </a:solidFill>
                <a:latin typeface="Avenir Book"/>
              </a:rPr>
              <a:t>Hire a professional to thaw the system</a:t>
            </a:r>
          </a:p>
          <a:p>
            <a:endParaRPr lang="en-US" sz="1900" b="1" dirty="0">
              <a:solidFill>
                <a:srgbClr val="211D1E"/>
              </a:solidFill>
              <a:latin typeface="Avenir Book"/>
            </a:endParaRPr>
          </a:p>
          <a:p>
            <a:endParaRPr lang="en-US" sz="1900" b="1" dirty="0">
              <a:solidFill>
                <a:srgbClr val="211D1E"/>
              </a:solidFill>
              <a:latin typeface="Avenir Book"/>
            </a:endParaRPr>
          </a:p>
          <a:p>
            <a:endParaRPr lang="en-US" sz="1900" dirty="0">
              <a:solidFill>
                <a:srgbClr val="211D1E"/>
              </a:solidFill>
              <a:latin typeface="Avenir Book"/>
            </a:endParaRPr>
          </a:p>
          <a:p>
            <a:endParaRPr lang="en-US" sz="1900" dirty="0">
              <a:solidFill>
                <a:srgbClr val="211D1E"/>
              </a:solidFill>
              <a:latin typeface="Avenir Book"/>
            </a:endParaRP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8</a:t>
            </a:fld>
            <a:endParaRPr lang="en-US" dirty="0"/>
          </a:p>
        </p:txBody>
      </p:sp>
    </p:spTree>
    <p:extLst>
      <p:ext uri="{BB962C8B-B14F-4D97-AF65-F5344CB8AC3E}">
        <p14:creationId xmlns:p14="http://schemas.microsoft.com/office/powerpoint/2010/main" val="502615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 Sewage backing up in home or on the surface</a:t>
            </a:r>
          </a:p>
          <a:p>
            <a:r>
              <a:rPr lang="en-US" dirty="0"/>
              <a:t>People </a:t>
            </a:r>
            <a:r>
              <a:rPr lang="en-US" baseline="0" dirty="0"/>
              <a:t>experiencing onsite system malfunctions automatically curtail their water use.   What does that mean for families, for their quality of life and personal sanitation?  If people experience backups like this when it rains, how does that change their water use? </a:t>
            </a:r>
          </a:p>
          <a:p>
            <a:r>
              <a:rPr lang="en-US" b="1" baseline="0" dirty="0"/>
              <a:t>Risk - </a:t>
            </a:r>
            <a:r>
              <a:rPr lang="en-US" sz="1900" dirty="0">
                <a:solidFill>
                  <a:srgbClr val="211D1E"/>
                </a:solidFill>
                <a:latin typeface="Avenir Next Medium"/>
              </a:rPr>
              <a:t>Human contact with sewage is a serious public health risk. Many waterborne diseases exist in household sewage</a:t>
            </a:r>
          </a:p>
          <a:p>
            <a:r>
              <a:rPr lang="en-US" sz="1900" b="1" dirty="0">
                <a:solidFill>
                  <a:srgbClr val="211D1E"/>
                </a:solidFill>
                <a:latin typeface="Avenir Next Medium"/>
              </a:rPr>
              <a:t>Causes – </a:t>
            </a:r>
          </a:p>
          <a:p>
            <a:pPr marL="302033" indent="-302033">
              <a:buFont typeface="Arial" panose="020B0604020202020204" pitchFamily="34" charset="0"/>
              <a:buChar char="•"/>
            </a:pPr>
            <a:r>
              <a:rPr lang="en-US" sz="1900" dirty="0">
                <a:solidFill>
                  <a:srgbClr val="211D1E"/>
                </a:solidFill>
                <a:latin typeface="Avenir Book"/>
              </a:rPr>
              <a:t>Excess water entering system </a:t>
            </a:r>
          </a:p>
          <a:p>
            <a:pPr marL="302033" indent="-302033">
              <a:buFont typeface="Arial" panose="020B0604020202020204" pitchFamily="34" charset="0"/>
              <a:buChar char="•"/>
            </a:pPr>
            <a:r>
              <a:rPr lang="en-US" sz="1900" dirty="0">
                <a:solidFill>
                  <a:srgbClr val="211D1E"/>
                </a:solidFill>
                <a:latin typeface="Avenir Book"/>
              </a:rPr>
              <a:t>Improper plumbing </a:t>
            </a:r>
          </a:p>
          <a:p>
            <a:pPr marL="302033" indent="-302033">
              <a:buFont typeface="Arial" panose="020B0604020202020204" pitchFamily="34" charset="0"/>
              <a:buChar char="•"/>
            </a:pPr>
            <a:r>
              <a:rPr lang="en-US" sz="1900" dirty="0">
                <a:solidFill>
                  <a:srgbClr val="211D1E"/>
                </a:solidFill>
                <a:latin typeface="Avenir Book"/>
              </a:rPr>
              <a:t>Blockage in plumbing </a:t>
            </a:r>
          </a:p>
          <a:p>
            <a:pPr marL="302033" indent="-302033">
              <a:buFont typeface="Arial" panose="020B0604020202020204" pitchFamily="34" charset="0"/>
              <a:buChar char="•"/>
            </a:pPr>
            <a:r>
              <a:rPr lang="en-US" sz="1900" dirty="0">
                <a:solidFill>
                  <a:srgbClr val="211D1E"/>
                </a:solidFill>
                <a:latin typeface="Avenir Book"/>
              </a:rPr>
              <a:t>Improper operation </a:t>
            </a:r>
          </a:p>
          <a:p>
            <a:pPr marL="302033" indent="-302033">
              <a:buFont typeface="Arial" panose="020B0604020202020204" pitchFamily="34" charset="0"/>
              <a:buChar char="•"/>
            </a:pPr>
            <a:r>
              <a:rPr lang="en-US" sz="1900" dirty="0">
                <a:solidFill>
                  <a:srgbClr val="211D1E"/>
                </a:solidFill>
                <a:latin typeface="Avenir Book"/>
              </a:rPr>
              <a:t>Pump/control panel failure </a:t>
            </a:r>
          </a:p>
          <a:p>
            <a:pPr marL="302033" indent="-302033">
              <a:buFont typeface="Arial" panose="020B0604020202020204" pitchFamily="34" charset="0"/>
              <a:buChar char="•"/>
            </a:pPr>
            <a:r>
              <a:rPr lang="en-US" sz="1900" dirty="0">
                <a:solidFill>
                  <a:srgbClr val="211D1E"/>
                </a:solidFill>
                <a:latin typeface="Avenir Book"/>
              </a:rPr>
              <a:t>Improper system design </a:t>
            </a:r>
          </a:p>
          <a:p>
            <a:pPr marL="302033" indent="-302033">
              <a:buFont typeface="Arial" panose="020B0604020202020204" pitchFamily="34" charset="0"/>
              <a:buChar char="•"/>
            </a:pPr>
            <a:r>
              <a:rPr lang="en-US" sz="1900" dirty="0">
                <a:solidFill>
                  <a:srgbClr val="211D1E"/>
                </a:solidFill>
                <a:latin typeface="Avenir Book"/>
              </a:rPr>
              <a:t>Roots clogging pipes </a:t>
            </a:r>
          </a:p>
          <a:p>
            <a:pPr marL="302033" indent="-302033">
              <a:buFont typeface="Arial" panose="020B0604020202020204" pitchFamily="34" charset="0"/>
              <a:buChar char="•"/>
            </a:pPr>
            <a:r>
              <a:rPr lang="en-US" sz="1900" dirty="0">
                <a:solidFill>
                  <a:srgbClr val="211D1E"/>
                </a:solidFill>
                <a:latin typeface="Avenir Book"/>
              </a:rPr>
              <a:t>Improper venting </a:t>
            </a:r>
          </a:p>
          <a:p>
            <a:pPr marL="302033" indent="-302033">
              <a:buFont typeface="Arial" panose="020B0604020202020204" pitchFamily="34" charset="0"/>
              <a:buChar char="•"/>
            </a:pPr>
            <a:r>
              <a:rPr lang="en-US" sz="1900" dirty="0">
                <a:solidFill>
                  <a:srgbClr val="211D1E"/>
                </a:solidFill>
                <a:latin typeface="Avenir Book"/>
              </a:rPr>
              <a:t>The system is frozen or flooded</a:t>
            </a:r>
          </a:p>
          <a:p>
            <a:r>
              <a:rPr lang="en-US" sz="1900" b="1" dirty="0">
                <a:solidFill>
                  <a:srgbClr val="211D1E"/>
                </a:solidFill>
                <a:latin typeface="Avenir Book"/>
              </a:rPr>
              <a:t>Solutions</a:t>
            </a:r>
          </a:p>
          <a:p>
            <a:pPr marL="302033" indent="-302033">
              <a:buFont typeface="Arial" panose="020B0604020202020204" pitchFamily="34" charset="0"/>
              <a:buChar char="•"/>
            </a:pPr>
            <a:r>
              <a:rPr lang="en-US" sz="1900" dirty="0">
                <a:solidFill>
                  <a:srgbClr val="211D1E"/>
                </a:solidFill>
                <a:latin typeface="Avenir Book"/>
              </a:rPr>
              <a:t>Fence off area or operate as a holding tank until fixed</a:t>
            </a:r>
          </a:p>
          <a:p>
            <a:pPr marL="302033" indent="-302033">
              <a:buFont typeface="Arial" panose="020B0604020202020204" pitchFamily="34" charset="0"/>
              <a:buChar char="•"/>
            </a:pPr>
            <a:r>
              <a:rPr lang="en-US" sz="1900" dirty="0">
                <a:solidFill>
                  <a:srgbClr val="211D1E"/>
                </a:solidFill>
                <a:latin typeface="Avenir Book"/>
              </a:rPr>
              <a:t>Fix leaks/vents</a:t>
            </a:r>
          </a:p>
          <a:p>
            <a:pPr marL="302033" indent="-302033">
              <a:buFont typeface="Arial" panose="020B0604020202020204" pitchFamily="34" charset="0"/>
              <a:buChar char="•"/>
            </a:pPr>
            <a:r>
              <a:rPr lang="en-US" sz="1900" dirty="0">
                <a:solidFill>
                  <a:srgbClr val="211D1E"/>
                </a:solidFill>
                <a:latin typeface="Avenir Book"/>
              </a:rPr>
              <a:t>Install water-saving fixtures</a:t>
            </a:r>
          </a:p>
          <a:p>
            <a:pPr marL="302033" indent="-302033">
              <a:buFont typeface="Arial" panose="020B0604020202020204" pitchFamily="34" charset="0"/>
              <a:buChar char="•"/>
            </a:pPr>
            <a:r>
              <a:rPr lang="en-US" sz="1900" dirty="0">
                <a:solidFill>
                  <a:srgbClr val="211D1E"/>
                </a:solidFill>
                <a:latin typeface="Avenir Book"/>
              </a:rPr>
              <a:t>Stop using garbage disposal </a:t>
            </a:r>
          </a:p>
          <a:p>
            <a:pPr marL="302033" indent="-302033">
              <a:buFont typeface="Arial" panose="020B0604020202020204" pitchFamily="34" charset="0"/>
              <a:buChar char="•"/>
            </a:pPr>
            <a:r>
              <a:rPr lang="en-US" sz="1900" dirty="0">
                <a:solidFill>
                  <a:srgbClr val="211D1E"/>
                </a:solidFill>
                <a:latin typeface="Avenir Book"/>
              </a:rPr>
              <a:t>Pump septic tank and check pump(s)</a:t>
            </a:r>
          </a:p>
          <a:p>
            <a:pPr marL="302033" indent="-302033">
              <a:buFont typeface="Arial" panose="020B0604020202020204" pitchFamily="34" charset="0"/>
              <a:buChar char="•"/>
            </a:pPr>
            <a:r>
              <a:rPr lang="en-US" sz="1900" dirty="0">
                <a:solidFill>
                  <a:srgbClr val="211D1E"/>
                </a:solidFill>
                <a:latin typeface="Avenir Book"/>
              </a:rPr>
              <a:t>Replace broken or cracked pipes and remove roots </a:t>
            </a:r>
          </a:p>
          <a:p>
            <a:pPr marL="302033" indent="-302033">
              <a:buFont typeface="Arial" panose="020B0604020202020204" pitchFamily="34" charset="0"/>
              <a:buChar char="•"/>
            </a:pPr>
            <a:r>
              <a:rPr lang="en-US" sz="1900" dirty="0">
                <a:solidFill>
                  <a:srgbClr val="211D1E"/>
                </a:solidFill>
                <a:latin typeface="Avenir Book"/>
              </a:rPr>
              <a:t>Avoid planting water loving trees</a:t>
            </a:r>
          </a:p>
          <a:p>
            <a:pPr marL="302033" indent="-302033">
              <a:buFont typeface="Arial" panose="020B0604020202020204" pitchFamily="34" charset="0"/>
              <a:buChar char="•"/>
            </a:pPr>
            <a:r>
              <a:rPr lang="en-US" sz="1900" dirty="0">
                <a:solidFill>
                  <a:srgbClr val="211D1E"/>
                </a:solidFill>
                <a:latin typeface="Avenir Book"/>
              </a:rPr>
              <a:t>Seal pipe connections </a:t>
            </a:r>
          </a:p>
          <a:p>
            <a:pPr marL="302033" indent="-302033">
              <a:buFont typeface="Arial" panose="020B0604020202020204" pitchFamily="34" charset="0"/>
              <a:buChar char="•"/>
            </a:pPr>
            <a:r>
              <a:rPr lang="en-US" sz="1900" dirty="0">
                <a:solidFill>
                  <a:srgbClr val="211D1E"/>
                </a:solidFill>
                <a:latin typeface="Avenir Book"/>
              </a:rPr>
              <a:t>Hire a professional to thaw the system </a:t>
            </a:r>
          </a:p>
          <a:p>
            <a:endParaRPr lang="en-US" sz="1900" dirty="0">
              <a:solidFill>
                <a:srgbClr val="211D1E"/>
              </a:solidFill>
              <a:latin typeface="Avenir Book"/>
            </a:endParaRPr>
          </a:p>
          <a:p>
            <a:endParaRPr lang="en-US" sz="1900" dirty="0">
              <a:solidFill>
                <a:srgbClr val="211D1E"/>
              </a:solidFill>
              <a:latin typeface="Avenir Book"/>
            </a:endParaRPr>
          </a:p>
          <a:p>
            <a:endParaRPr lang="en-US" b="1" dirty="0"/>
          </a:p>
        </p:txBody>
      </p:sp>
      <p:sp>
        <p:nvSpPr>
          <p:cNvPr id="4" name="Slide Number Placeholder 3"/>
          <p:cNvSpPr>
            <a:spLocks noGrp="1"/>
          </p:cNvSpPr>
          <p:nvPr>
            <p:ph type="sldNum" sz="quarter" idx="5"/>
          </p:nvPr>
        </p:nvSpPr>
        <p:spPr/>
        <p:txBody>
          <a:bodyPr/>
          <a:lstStyle/>
          <a:p>
            <a:fld id="{AF533E96-F078-4B3D-A8F4-F1AF21EBC357}" type="slidenum">
              <a:rPr lang="en-US" smtClean="0"/>
              <a:t>9</a:t>
            </a:fld>
            <a:endParaRPr lang="en-US" dirty="0"/>
          </a:p>
        </p:txBody>
      </p:sp>
    </p:spTree>
    <p:extLst>
      <p:ext uri="{BB962C8B-B14F-4D97-AF65-F5344CB8AC3E}">
        <p14:creationId xmlns:p14="http://schemas.microsoft.com/office/powerpoint/2010/main" val="3562208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1212" y="3311013"/>
            <a:ext cx="7989723" cy="840658"/>
          </a:xfrm>
          <a:noFill/>
          <a:effectLst>
            <a:outerShdw blurRad="50800" dist="38100" dir="2700000" algn="tl" rotWithShape="0">
              <a:prstClr val="black">
                <a:alpha val="40000"/>
              </a:prstClr>
            </a:outerShdw>
          </a:effectLst>
        </p:spPr>
        <p:txBody>
          <a:bodyPr>
            <a:normAutofit/>
          </a:bodyPr>
          <a:lstStyle>
            <a:lvl1pPr algn="ct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8588" y="4181177"/>
            <a:ext cx="7975483" cy="685791"/>
          </a:xfrm>
        </p:spPr>
        <p:txBody>
          <a:bodyPr>
            <a:normAutofit/>
          </a:bodyPr>
          <a:lstStyle>
            <a:lvl1pPr marL="0" indent="0" algn="ctr">
              <a:buNone/>
              <a:defRPr sz="2800" b="0" i="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Logo&#10;&#10;Description automatically generated">
            <a:extLst>
              <a:ext uri="{FF2B5EF4-FFF2-40B4-BE49-F238E27FC236}">
                <a16:creationId xmlns:a16="http://schemas.microsoft.com/office/drawing/2014/main" id="{F65FF45D-3766-B4F5-E5D3-263C25C45F34}"/>
              </a:ext>
            </a:extLst>
          </p:cNvPr>
          <p:cNvPicPr>
            <a:picLocks noChangeAspect="1"/>
          </p:cNvPicPr>
          <p:nvPr userDrawn="1"/>
        </p:nvPicPr>
        <p:blipFill>
          <a:blip r:embed="rId3"/>
          <a:stretch>
            <a:fillRect/>
          </a:stretch>
        </p:blipFill>
        <p:spPr>
          <a:xfrm>
            <a:off x="7850352" y="4537933"/>
            <a:ext cx="1199127" cy="554179"/>
          </a:xfrm>
          <a:prstGeom prst="rect">
            <a:avLst/>
          </a:prstGeom>
        </p:spPr>
      </p:pic>
      <p:pic>
        <p:nvPicPr>
          <p:cNvPr id="8" name="Picture 7">
            <a:extLst>
              <a:ext uri="{FF2B5EF4-FFF2-40B4-BE49-F238E27FC236}">
                <a16:creationId xmlns:a16="http://schemas.microsoft.com/office/drawing/2014/main" id="{DE04F009-33A4-F350-CC0F-E03322861414}"/>
              </a:ext>
            </a:extLst>
          </p:cNvPr>
          <p:cNvPicPr>
            <a:picLocks noChangeAspect="1"/>
          </p:cNvPicPr>
          <p:nvPr userDrawn="1"/>
        </p:nvPicPr>
        <p:blipFill>
          <a:blip r:embed="rId4"/>
          <a:stretch>
            <a:fillRect/>
          </a:stretch>
        </p:blipFill>
        <p:spPr>
          <a:xfrm>
            <a:off x="94521" y="4702581"/>
            <a:ext cx="1516519" cy="387786"/>
          </a:xfrm>
          <a:prstGeom prst="rect">
            <a:avLst/>
          </a:prstGeom>
        </p:spPr>
      </p:pic>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612" y="4540943"/>
            <a:ext cx="8319752" cy="425054"/>
          </a:xfrm>
        </p:spPr>
        <p:txBody>
          <a:bodyPr anchor="b">
            <a:noAutofit/>
          </a:bodyPr>
          <a:lstStyle>
            <a:lvl1pPr algn="ctr">
              <a:defRPr sz="3200" b="1"/>
            </a:lvl1pPr>
          </a:lstStyle>
          <a:p>
            <a:r>
              <a:rPr lang="en-US" dirty="0"/>
              <a:t>Click to edit Master title style</a:t>
            </a:r>
          </a:p>
        </p:txBody>
      </p:sp>
      <p:sp>
        <p:nvSpPr>
          <p:cNvPr id="3" name="Picture Placeholder 2"/>
          <p:cNvSpPr>
            <a:spLocks noGrp="1"/>
          </p:cNvSpPr>
          <p:nvPr>
            <p:ph type="pic" idx="1"/>
          </p:nvPr>
        </p:nvSpPr>
        <p:spPr>
          <a:xfrm>
            <a:off x="309277" y="934570"/>
            <a:ext cx="8498541" cy="34155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Oval 4">
            <a:extLst>
              <a:ext uri="{FF2B5EF4-FFF2-40B4-BE49-F238E27FC236}">
                <a16:creationId xmlns:a16="http://schemas.microsoft.com/office/drawing/2014/main" id="{0FE476FC-C0C7-9234-8AF7-85B61C5F4BFA}"/>
              </a:ext>
            </a:extLst>
          </p:cNvPr>
          <p:cNvSpPr/>
          <p:nvPr userDrawn="1"/>
        </p:nvSpPr>
        <p:spPr>
          <a:xfrm>
            <a:off x="1447778" y="-63069"/>
            <a:ext cx="6175420" cy="8564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What’s the Problem?</a:t>
            </a:r>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logo right-shape on bottom">
    <p:spTree>
      <p:nvGrpSpPr>
        <p:cNvPr id="1" name=""/>
        <p:cNvGrpSpPr/>
        <p:nvPr/>
      </p:nvGrpSpPr>
      <p:grpSpPr>
        <a:xfrm>
          <a:off x="0" y="0"/>
          <a:ext cx="0" cy="0"/>
          <a:chOff x="0" y="0"/>
          <a:chExt cx="0" cy="0"/>
        </a:xfrm>
      </p:grpSpPr>
      <p:pic>
        <p:nvPicPr>
          <p:cNvPr id="3" name="Google Shape;82;p13">
            <a:extLst>
              <a:ext uri="{FF2B5EF4-FFF2-40B4-BE49-F238E27FC236}">
                <a16:creationId xmlns:a16="http://schemas.microsoft.com/office/drawing/2014/main" id="{E5324170-F25E-4921-AC50-29A54E600A8C}"/>
              </a:ext>
            </a:extLst>
          </p:cNvPr>
          <p:cNvPicPr preferRelativeResize="0">
            <a:picLocks noChangeAspect="1"/>
          </p:cNvPicPr>
          <p:nvPr userDrawn="1"/>
        </p:nvPicPr>
        <p:blipFill rotWithShape="1">
          <a:blip r:embed="rId2">
            <a:alphaModFix/>
          </a:blip>
          <a:srcRect b="52339"/>
          <a:stretch/>
        </p:blipFill>
        <p:spPr>
          <a:xfrm>
            <a:off x="0" y="3121513"/>
            <a:ext cx="9155430" cy="2021987"/>
          </a:xfrm>
          <a:prstGeom prst="rect">
            <a:avLst/>
          </a:prstGeom>
          <a:noFill/>
          <a:ln>
            <a:noFill/>
          </a:ln>
        </p:spPr>
      </p:pic>
      <p:sp>
        <p:nvSpPr>
          <p:cNvPr id="6" name="Title 1">
            <a:extLst>
              <a:ext uri="{FF2B5EF4-FFF2-40B4-BE49-F238E27FC236}">
                <a16:creationId xmlns:a16="http://schemas.microsoft.com/office/drawing/2014/main" id="{FE9C1F69-E54C-4AAC-86B7-1EEF38C19B2D}"/>
              </a:ext>
            </a:extLst>
          </p:cNvPr>
          <p:cNvSpPr>
            <a:spLocks noGrp="1"/>
          </p:cNvSpPr>
          <p:nvPr>
            <p:ph type="title"/>
          </p:nvPr>
        </p:nvSpPr>
        <p:spPr>
          <a:xfrm>
            <a:off x="1002716" y="862096"/>
            <a:ext cx="7008017" cy="514350"/>
          </a:xfrm>
        </p:spPr>
        <p:txBody>
          <a:bodyPr vert="horz" lIns="91440" tIns="45720" rIns="91440" bIns="45720" rtlCol="0" anchor="t">
            <a:noAutofit/>
          </a:bodyPr>
          <a:lstStyle>
            <a:lvl1pPr>
              <a:defRPr lang="en-US" sz="3200" b="1">
                <a:solidFill>
                  <a:schemeClr val="bg1"/>
                </a:solidFill>
                <a:latin typeface="Helvetica Neue" panose="02000503000000020004" pitchFamily="2"/>
              </a:defRPr>
            </a:lvl1pPr>
          </a:lstStyle>
          <a:p>
            <a:pPr lvl="0"/>
            <a:r>
              <a:rPr lang="en-US" dirty="0"/>
              <a:t>Click to edit Master title style</a:t>
            </a:r>
          </a:p>
        </p:txBody>
      </p:sp>
      <p:sp>
        <p:nvSpPr>
          <p:cNvPr id="4" name="Text Placeholder 3">
            <a:extLst>
              <a:ext uri="{FF2B5EF4-FFF2-40B4-BE49-F238E27FC236}">
                <a16:creationId xmlns:a16="http://schemas.microsoft.com/office/drawing/2014/main" id="{037AD276-16D6-49FC-8081-89064E2CBEAA}"/>
              </a:ext>
            </a:extLst>
          </p:cNvPr>
          <p:cNvSpPr>
            <a:spLocks noGrp="1"/>
          </p:cNvSpPr>
          <p:nvPr>
            <p:ph type="body" sz="quarter" idx="10"/>
          </p:nvPr>
        </p:nvSpPr>
        <p:spPr>
          <a:xfrm>
            <a:off x="1067991" y="1619845"/>
            <a:ext cx="7008017" cy="1903810"/>
          </a:xfrm>
        </p:spPr>
        <p:txBody>
          <a:bodyPr/>
          <a:lstStyle>
            <a:lvl1pPr>
              <a:defRPr>
                <a:solidFill>
                  <a:schemeClr val="bg1">
                    <a:lumMod val="95000"/>
                  </a:schemeClr>
                </a:solidFill>
              </a:defRPr>
            </a:lvl1pPr>
            <a:lvl2pPr>
              <a:defRPr>
                <a:solidFill>
                  <a:schemeClr val="bg1">
                    <a:lumMod val="95000"/>
                  </a:schemeClr>
                </a:solidFill>
              </a:defRPr>
            </a:lvl2pPr>
            <a:lvl4pPr>
              <a:defRPr>
                <a:solidFill>
                  <a:schemeClr val="tx2">
                    <a:lumMod val="75000"/>
                  </a:schemeClr>
                </a:solidFill>
              </a:defRPr>
            </a:lvl4pPr>
            <a:lvl5pPr>
              <a:defRPr>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346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CAP Titl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0820541-66CA-40E5-AD75-7716D083E43A}"/>
              </a:ext>
            </a:extLst>
          </p:cNvPr>
          <p:cNvSpPr/>
          <p:nvPr userDrawn="1"/>
        </p:nvSpPr>
        <p:spPr>
          <a:xfrm>
            <a:off x="1" y="0"/>
            <a:ext cx="220256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Text Placeholder 35">
            <a:extLst>
              <a:ext uri="{FF2B5EF4-FFF2-40B4-BE49-F238E27FC236}">
                <a16:creationId xmlns:a16="http://schemas.microsoft.com/office/drawing/2014/main" id="{34530A1C-B5EB-4983-9BEF-7A27A7D9F283}"/>
              </a:ext>
            </a:extLst>
          </p:cNvPr>
          <p:cNvSpPr>
            <a:spLocks noGrp="1"/>
          </p:cNvSpPr>
          <p:nvPr>
            <p:ph type="body" sz="quarter" idx="10" hasCustomPrompt="1"/>
          </p:nvPr>
        </p:nvSpPr>
        <p:spPr>
          <a:xfrm>
            <a:off x="2557554" y="1134695"/>
            <a:ext cx="6026517" cy="1541859"/>
          </a:xfrm>
        </p:spPr>
        <p:txBody>
          <a:bodyPr>
            <a:normAutofit/>
          </a:bodyPr>
          <a:lstStyle>
            <a:lvl1pPr marL="0" indent="0">
              <a:buNone/>
              <a:defRPr sz="3300" b="1">
                <a:solidFill>
                  <a:schemeClr val="bg1"/>
                </a:solidFill>
                <a:latin typeface="Helvetica Neue" panose="02000503000000020004" pitchFamily="2"/>
              </a:defRPr>
            </a:lvl1pPr>
          </a:lstStyle>
          <a:p>
            <a:pPr lvl="0"/>
            <a:r>
              <a:rPr lang="en-US"/>
              <a:t>Click to add title</a:t>
            </a:r>
          </a:p>
        </p:txBody>
      </p:sp>
      <p:pic>
        <p:nvPicPr>
          <p:cNvPr id="34" name="Google Shape;25;p3">
            <a:extLst>
              <a:ext uri="{FF2B5EF4-FFF2-40B4-BE49-F238E27FC236}">
                <a16:creationId xmlns:a16="http://schemas.microsoft.com/office/drawing/2014/main" id="{897BD587-D018-4DAD-A9E5-2C4B527B25ED}"/>
              </a:ext>
            </a:extLst>
          </p:cNvPr>
          <p:cNvPicPr preferRelativeResize="0">
            <a:picLocks noChangeAspect="1"/>
          </p:cNvPicPr>
          <p:nvPr userDrawn="1"/>
        </p:nvPicPr>
        <p:blipFill>
          <a:blip r:embed="rId3">
            <a:alphaModFix/>
          </a:blip>
          <a:stretch>
            <a:fillRect/>
          </a:stretch>
        </p:blipFill>
        <p:spPr>
          <a:xfrm>
            <a:off x="522793" y="311735"/>
            <a:ext cx="1156983" cy="1645920"/>
          </a:xfrm>
          <a:prstGeom prst="rect">
            <a:avLst/>
          </a:prstGeom>
          <a:noFill/>
          <a:ln>
            <a:noFill/>
          </a:ln>
        </p:spPr>
      </p:pic>
      <p:cxnSp>
        <p:nvCxnSpPr>
          <p:cNvPr id="41" name="Straight Connector 40">
            <a:extLst>
              <a:ext uri="{FF2B5EF4-FFF2-40B4-BE49-F238E27FC236}">
                <a16:creationId xmlns:a16="http://schemas.microsoft.com/office/drawing/2014/main" id="{FD5BA77D-5EA3-4224-8770-2F5DED399755}"/>
              </a:ext>
            </a:extLst>
          </p:cNvPr>
          <p:cNvCxnSpPr/>
          <p:nvPr userDrawn="1"/>
        </p:nvCxnSpPr>
        <p:spPr>
          <a:xfrm>
            <a:off x="2465738" y="256520"/>
            <a:ext cx="60281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E58BEC8-D4E1-4005-8C83-2EFD4008C98C}"/>
              </a:ext>
            </a:extLst>
          </p:cNvPr>
          <p:cNvCxnSpPr/>
          <p:nvPr userDrawn="1"/>
        </p:nvCxnSpPr>
        <p:spPr>
          <a:xfrm>
            <a:off x="2465738" y="4743014"/>
            <a:ext cx="602818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2FF549F-A6A4-AD43-FCB3-BCED4EFC7AF4}"/>
              </a:ext>
            </a:extLst>
          </p:cNvPr>
          <p:cNvSpPr>
            <a:spLocks noGrp="1"/>
          </p:cNvSpPr>
          <p:nvPr>
            <p:ph type="subTitle" idx="1"/>
          </p:nvPr>
        </p:nvSpPr>
        <p:spPr>
          <a:xfrm>
            <a:off x="2375587" y="3323014"/>
            <a:ext cx="6118333" cy="685791"/>
          </a:xfrm>
        </p:spPr>
        <p:txBody>
          <a:bodyPr>
            <a:normAutofit/>
          </a:bodyPr>
          <a:lstStyle>
            <a:lvl1pPr marL="0" indent="0" algn="ctr">
              <a:buNone/>
              <a:defRPr sz="2800" b="0" i="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 name="Picture 1" descr="Logo&#10;&#10;Description automatically generated">
            <a:extLst>
              <a:ext uri="{FF2B5EF4-FFF2-40B4-BE49-F238E27FC236}">
                <a16:creationId xmlns:a16="http://schemas.microsoft.com/office/drawing/2014/main" id="{73F41F6D-B730-423E-B153-366C3E1664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9583" y="2413072"/>
            <a:ext cx="1823401" cy="526963"/>
          </a:xfrm>
          <a:prstGeom prst="rect">
            <a:avLst/>
          </a:prstGeom>
        </p:spPr>
      </p:pic>
    </p:spTree>
    <p:custDataLst>
      <p:tags r:id="rId1"/>
    </p:custDataLst>
    <p:extLst>
      <p:ext uri="{BB962C8B-B14F-4D97-AF65-F5344CB8AC3E}">
        <p14:creationId xmlns:p14="http://schemas.microsoft.com/office/powerpoint/2010/main" val="80123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836393"/>
            <a:ext cx="8246070" cy="763526"/>
          </a:xfrm>
        </p:spPr>
        <p:txBody>
          <a:bodyPr>
            <a:normAutofit/>
          </a:bodyPr>
          <a:lstStyle>
            <a:lvl1pPr algn="ctr">
              <a:defRPr sz="36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26843" y="1622323"/>
            <a:ext cx="8246070" cy="3453942"/>
          </a:xfrm>
        </p:spPr>
        <p:txBody>
          <a:bodyPr/>
          <a:lstStyle>
            <a:lvl1pPr algn="l">
              <a:defRPr sz="2800">
                <a:solidFill>
                  <a:schemeClr val="bg1"/>
                </a:solidFill>
              </a:defRPr>
            </a:lvl1pPr>
            <a:lvl2pPr algn="l">
              <a:defRPr>
                <a:solidFill>
                  <a:schemeClr val="bg1">
                    <a:lumMod val="95000"/>
                  </a:schemeClr>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5500" y="465530"/>
            <a:ext cx="6461299" cy="725349"/>
          </a:xfrm>
        </p:spPr>
        <p:txBody>
          <a:bodyPr>
            <a:normAutofit/>
          </a:bodyPr>
          <a:lstStyle>
            <a:lvl1pPr algn="l">
              <a:defRPr sz="3600">
                <a:solidFill>
                  <a:srgbClr val="00B0F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225500" y="1229055"/>
            <a:ext cx="6804200" cy="3914445"/>
          </a:xfrm>
        </p:spPr>
        <p:txBody>
          <a:bodyPr/>
          <a:lstStyle>
            <a:lvl1pPr>
              <a:defRPr sz="2800">
                <a:solidFill>
                  <a:schemeClr val="accent1">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750586"/>
            <a:ext cx="8229600" cy="85725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1" y="1543051"/>
            <a:ext cx="4038600" cy="3394472"/>
          </a:xfrm>
        </p:spPr>
        <p:txBody>
          <a:bodyPr/>
          <a:lstStyle>
            <a:lvl1pPr>
              <a:defRPr sz="2800">
                <a:solidFill>
                  <a:schemeClr val="bg1">
                    <a:lumMod val="95000"/>
                  </a:schemeClr>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01988" y="1543051"/>
            <a:ext cx="4038600" cy="3394472"/>
          </a:xfrm>
        </p:spPr>
        <p:txBody>
          <a:bodyPr/>
          <a:lstStyle>
            <a:lvl1pPr>
              <a:defRPr sz="2800">
                <a:solidFill>
                  <a:schemeClr val="bg1">
                    <a:lumMod val="95000"/>
                  </a:schemeClr>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0067" y="846831"/>
            <a:ext cx="8093365" cy="763525"/>
          </a:xfrm>
        </p:spPr>
        <p:txBody>
          <a:bodyPr>
            <a:normAutofit/>
          </a:bodyPr>
          <a:lstStyle>
            <a:lvl1pPr algn="ctr">
              <a:defRPr sz="36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729267"/>
            <a:ext cx="4040188" cy="47982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201664"/>
            <a:ext cx="4040188" cy="2820812"/>
          </a:xfrm>
        </p:spPr>
        <p:txBody>
          <a:bodyPr/>
          <a:lstStyle>
            <a:lvl1pPr algn="ctr">
              <a:defRPr sz="2400">
                <a:solidFill>
                  <a:schemeClr val="bg1">
                    <a:lumMod val="95000"/>
                  </a:schemeClr>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729267"/>
            <a:ext cx="4041775" cy="47982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201664"/>
            <a:ext cx="4041775" cy="2820812"/>
          </a:xfrm>
        </p:spPr>
        <p:txBody>
          <a:bodyPr/>
          <a:lstStyle>
            <a:lvl1pPr algn="ctr">
              <a:defRPr sz="2400">
                <a:solidFill>
                  <a:schemeClr val="bg1">
                    <a:lumMod val="95000"/>
                  </a:schemeClr>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4435" y="757308"/>
            <a:ext cx="8229600" cy="857250"/>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53074F12-AA26-4AC8-9962-C36BB8F32554}" type="datetimeFigureOut">
              <a:rPr lang="en-US" smtClean="0"/>
              <a:pPr/>
              <a:t>7/6/2023</a:t>
            </a:fld>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36471"/>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995082"/>
            <a:ext cx="5111750" cy="4040842"/>
          </a:xfrm>
        </p:spPr>
        <p:txBody>
          <a:bodyPr/>
          <a:lstStyle>
            <a:lvl1pPr>
              <a:defRPr sz="3200">
                <a:solidFill>
                  <a:schemeClr val="bg1">
                    <a:lumMod val="9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694328"/>
            <a:ext cx="3008313" cy="33415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9386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790140"/>
            <a:ext cx="8229600" cy="32054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4" r:id="rId11"/>
    <p:sldLayoutId id="2147483665" r:id="rId12"/>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90FDDA4-03BE-A6DD-28FA-FAE46A9F4055}"/>
              </a:ext>
            </a:extLst>
          </p:cNvPr>
          <p:cNvSpPr>
            <a:spLocks noGrp="1"/>
          </p:cNvSpPr>
          <p:nvPr>
            <p:ph type="ctrTitle"/>
          </p:nvPr>
        </p:nvSpPr>
        <p:spPr/>
        <p:txBody>
          <a:bodyPr>
            <a:normAutofit/>
          </a:bodyPr>
          <a:lstStyle/>
          <a:p>
            <a:r>
              <a:rPr lang="en-US" sz="4400" dirty="0"/>
              <a:t>Module 4</a:t>
            </a:r>
          </a:p>
        </p:txBody>
      </p:sp>
      <p:sp>
        <p:nvSpPr>
          <p:cNvPr id="2" name="Text Placeholder 1">
            <a:extLst>
              <a:ext uri="{FF2B5EF4-FFF2-40B4-BE49-F238E27FC236}">
                <a16:creationId xmlns:a16="http://schemas.microsoft.com/office/drawing/2014/main" id="{6B356484-F0BC-4B20-86F5-6BAEEA39181B}"/>
              </a:ext>
            </a:extLst>
          </p:cNvPr>
          <p:cNvSpPr>
            <a:spLocks noGrp="1"/>
          </p:cNvSpPr>
          <p:nvPr>
            <p:ph type="subTitle" idx="1"/>
          </p:nvPr>
        </p:nvSpPr>
        <p:spPr>
          <a:xfrm>
            <a:off x="615452" y="3939130"/>
            <a:ext cx="7975483" cy="685791"/>
          </a:xfrm>
        </p:spPr>
        <p:txBody>
          <a:bodyPr>
            <a:normAutofit lnSpcReduction="10000"/>
          </a:bodyPr>
          <a:lstStyle/>
          <a:p>
            <a:r>
              <a:rPr lang="en-US" sz="4000" dirty="0"/>
              <a:t>Troubleshooting</a:t>
            </a:r>
          </a:p>
        </p:txBody>
      </p:sp>
      <p:pic>
        <p:nvPicPr>
          <p:cNvPr id="4" name="Picture 3" descr="MAP logo">
            <a:extLst>
              <a:ext uri="{FF2B5EF4-FFF2-40B4-BE49-F238E27FC236}">
                <a16:creationId xmlns:a16="http://schemas.microsoft.com/office/drawing/2014/main" id="{A0CF311D-03BC-4CAC-B37E-451F271A6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998" y="174762"/>
            <a:ext cx="2104057" cy="980705"/>
          </a:xfrm>
          <a:prstGeom prst="rect">
            <a:avLst/>
          </a:prstGeom>
        </p:spPr>
      </p:pic>
      <p:pic>
        <p:nvPicPr>
          <p:cNvPr id="5" name="Picture 4">
            <a:extLst>
              <a:ext uri="{FF2B5EF4-FFF2-40B4-BE49-F238E27FC236}">
                <a16:creationId xmlns:a16="http://schemas.microsoft.com/office/drawing/2014/main" id="{4A44123D-A162-44EA-9CBF-34D262BCDBE3}"/>
              </a:ext>
            </a:extLst>
          </p:cNvPr>
          <p:cNvPicPr>
            <a:picLocks noChangeAspect="1" noChangeArrowheads="1"/>
          </p:cNvPicPr>
          <p:nvPr/>
        </p:nvPicPr>
        <p:blipFill>
          <a:blip r:embed="rId5"/>
          <a:srcRect/>
          <a:stretch>
            <a:fillRect/>
          </a:stretch>
        </p:blipFill>
        <p:spPr bwMode="auto">
          <a:xfrm>
            <a:off x="9429998" y="1249409"/>
            <a:ext cx="1195712" cy="41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drawing of a face&#10;&#10;Description generated with high confidence">
            <a:extLst>
              <a:ext uri="{FF2B5EF4-FFF2-40B4-BE49-F238E27FC236}">
                <a16:creationId xmlns:a16="http://schemas.microsoft.com/office/drawing/2014/main" id="{8C1799A9-68B1-415F-8CE8-A292EC195E27}"/>
              </a:ext>
            </a:extLst>
          </p:cNvPr>
          <p:cNvPicPr>
            <a:picLocks noChangeAspect="1"/>
          </p:cNvPicPr>
          <p:nvPr/>
        </p:nvPicPr>
        <p:blipFill>
          <a:blip r:embed="rId6"/>
          <a:stretch>
            <a:fillRect/>
          </a:stretch>
        </p:blipFill>
        <p:spPr>
          <a:xfrm>
            <a:off x="9429998" y="1994765"/>
            <a:ext cx="1279379" cy="509867"/>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231ED47E-DABE-4BFC-A41A-AAB1982E020A}"/>
              </a:ext>
            </a:extLst>
          </p:cNvPr>
          <p:cNvPicPr>
            <a:picLocks noChangeAspect="1"/>
          </p:cNvPicPr>
          <p:nvPr/>
        </p:nvPicPr>
        <p:blipFill>
          <a:blip r:embed="rId7"/>
          <a:stretch>
            <a:fillRect/>
          </a:stretch>
        </p:blipFill>
        <p:spPr>
          <a:xfrm>
            <a:off x="9429998" y="2638867"/>
            <a:ext cx="1526235" cy="611534"/>
          </a:xfrm>
          <a:prstGeom prst="rect">
            <a:avLst/>
          </a:prstGeom>
        </p:spPr>
      </p:pic>
      <p:pic>
        <p:nvPicPr>
          <p:cNvPr id="8" name="Picture 7" descr="A close up of a sign&#10;&#10;Description automatically generated">
            <a:extLst>
              <a:ext uri="{FF2B5EF4-FFF2-40B4-BE49-F238E27FC236}">
                <a16:creationId xmlns:a16="http://schemas.microsoft.com/office/drawing/2014/main" id="{CD249B71-9106-4030-8E21-25B9B251F1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9998" y="3542148"/>
            <a:ext cx="2457450" cy="596920"/>
          </a:xfrm>
          <a:prstGeom prst="rect">
            <a:avLst/>
          </a:prstGeom>
        </p:spPr>
      </p:pic>
      <p:pic>
        <p:nvPicPr>
          <p:cNvPr id="9" name="Picture 8" descr="A picture containing building, drawing&#10;&#10;Description automatically generated">
            <a:extLst>
              <a:ext uri="{FF2B5EF4-FFF2-40B4-BE49-F238E27FC236}">
                <a16:creationId xmlns:a16="http://schemas.microsoft.com/office/drawing/2014/main" id="{8C42148B-D656-4DA1-8A6E-7B45DE4FE2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9998" y="4370998"/>
            <a:ext cx="1475305" cy="772502"/>
          </a:xfrm>
          <a:prstGeom prst="rect">
            <a:avLst/>
          </a:prstGeom>
        </p:spPr>
      </p:pic>
    </p:spTree>
    <p:custDataLst>
      <p:tags r:id="rId1"/>
    </p:custDataLst>
    <p:extLst>
      <p:ext uri="{BB962C8B-B14F-4D97-AF65-F5344CB8AC3E}">
        <p14:creationId xmlns:p14="http://schemas.microsoft.com/office/powerpoint/2010/main" val="3224835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C86F-52F1-FBEE-F16E-CFE4B9CC1984}"/>
              </a:ext>
            </a:extLst>
          </p:cNvPr>
          <p:cNvSpPr>
            <a:spLocks noGrp="1"/>
          </p:cNvSpPr>
          <p:nvPr>
            <p:ph type="title"/>
          </p:nvPr>
        </p:nvSpPr>
        <p:spPr/>
        <p:txBody>
          <a:bodyPr/>
          <a:lstStyle/>
          <a:p>
            <a:r>
              <a:rPr lang="en-US" dirty="0"/>
              <a:t>Sewage odors in the yard</a:t>
            </a:r>
          </a:p>
        </p:txBody>
      </p:sp>
      <p:pic>
        <p:nvPicPr>
          <p:cNvPr id="4" name="Picture Placeholder 3" descr="HPIM1562">
            <a:extLst>
              <a:ext uri="{FF2B5EF4-FFF2-40B4-BE49-F238E27FC236}">
                <a16:creationId xmlns:a16="http://schemas.microsoft.com/office/drawing/2014/main" id="{64CD9A66-67DD-312C-03DF-53114B9B5255}"/>
              </a:ext>
            </a:extLst>
          </p:cNvPr>
          <p:cNvPicPr>
            <a:picLocks noGrp="1" noChangeAspect="1" noChangeArrowheads="1"/>
          </p:cNvPicPr>
          <p:nvPr>
            <p:ph type="pic" idx="1"/>
          </p:nvPr>
        </p:nvPicPr>
        <p:blipFill>
          <a:blip r:embed="rId3" cstate="print"/>
          <a:srcRect t="34886" b="34886"/>
          <a:stretch>
            <a:fillRect/>
          </a:stretch>
        </p:blipFill>
        <p:spPr bwMode="auto">
          <a:xfrm>
            <a:off x="286544" y="944003"/>
            <a:ext cx="8497887" cy="3414712"/>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471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22228A-FF6A-1B19-00B1-921CE44721FF}"/>
              </a:ext>
            </a:extLst>
          </p:cNvPr>
          <p:cNvSpPr>
            <a:spLocks noGrp="1"/>
          </p:cNvSpPr>
          <p:nvPr>
            <p:ph type="title"/>
          </p:nvPr>
        </p:nvSpPr>
        <p:spPr>
          <a:xfrm>
            <a:off x="487698" y="4718446"/>
            <a:ext cx="8319752" cy="425054"/>
          </a:xfrm>
        </p:spPr>
        <p:txBody>
          <a:bodyPr/>
          <a:lstStyle/>
          <a:p>
            <a:r>
              <a:rPr lang="en-US" sz="2400" dirty="0"/>
              <a:t>Electrical cord running through surface water to pump and </a:t>
            </a:r>
            <a:br>
              <a:rPr lang="en-US" sz="2400" dirty="0"/>
            </a:br>
            <a:r>
              <a:rPr lang="en-US" sz="2400" dirty="0"/>
              <a:t>poor surface drainage</a:t>
            </a:r>
          </a:p>
        </p:txBody>
      </p:sp>
      <p:pic>
        <p:nvPicPr>
          <p:cNvPr id="9" name="Picture 4" descr="water on drainfield - sara">
            <a:extLst>
              <a:ext uri="{FF2B5EF4-FFF2-40B4-BE49-F238E27FC236}">
                <a16:creationId xmlns:a16="http://schemas.microsoft.com/office/drawing/2014/main" id="{A1E47908-B346-D8CD-B4DC-33AD2618365A}"/>
              </a:ext>
            </a:extLst>
          </p:cNvPr>
          <p:cNvPicPr>
            <a:picLocks noGrp="1" noChangeAspect="1" noChangeArrowheads="1"/>
          </p:cNvPicPr>
          <p:nvPr>
            <p:ph type="pic" idx="1"/>
          </p:nvPr>
        </p:nvPicPr>
        <p:blipFill>
          <a:blip r:embed="rId3" cstate="print"/>
          <a:srcRect t="28792" b="28792"/>
          <a:stretch>
            <a:fillRect/>
          </a:stretch>
        </p:blipFill>
        <p:spPr bwMode="auto">
          <a:xfrm>
            <a:off x="309563" y="864394"/>
            <a:ext cx="8497887" cy="3414712"/>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2" name="Oval 1">
            <a:extLst>
              <a:ext uri="{FF2B5EF4-FFF2-40B4-BE49-F238E27FC236}">
                <a16:creationId xmlns:a16="http://schemas.microsoft.com/office/drawing/2014/main" id="{FFE12C78-D62B-93A3-791B-2351FD087C25}"/>
              </a:ext>
            </a:extLst>
          </p:cNvPr>
          <p:cNvSpPr/>
          <p:nvPr/>
        </p:nvSpPr>
        <p:spPr>
          <a:xfrm>
            <a:off x="3107267" y="1651000"/>
            <a:ext cx="1524000" cy="13885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A4AB4792-76B2-2E82-F2C7-324A37A9CBF4}"/>
              </a:ext>
            </a:extLst>
          </p:cNvPr>
          <p:cNvSpPr/>
          <p:nvPr/>
        </p:nvSpPr>
        <p:spPr>
          <a:xfrm rot="999085">
            <a:off x="4406417" y="3029094"/>
            <a:ext cx="3959009" cy="9919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2232ADF2-97AE-B435-8D60-A0E68C9DE8EA}"/>
              </a:ext>
            </a:extLst>
          </p:cNvPr>
          <p:cNvSpPr/>
          <p:nvPr/>
        </p:nvSpPr>
        <p:spPr>
          <a:xfrm>
            <a:off x="1972733" y="3269853"/>
            <a:ext cx="1041400" cy="10092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179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4BF2F-6A98-7B38-07A2-F643132976A7}"/>
              </a:ext>
            </a:extLst>
          </p:cNvPr>
          <p:cNvSpPr>
            <a:spLocks noGrp="1"/>
          </p:cNvSpPr>
          <p:nvPr>
            <p:ph type="title"/>
          </p:nvPr>
        </p:nvSpPr>
        <p:spPr/>
        <p:txBody>
          <a:bodyPr/>
          <a:lstStyle/>
          <a:p>
            <a:r>
              <a:rPr lang="en-US" dirty="0"/>
              <a:t>Lack of vegetation and compaction</a:t>
            </a:r>
          </a:p>
        </p:txBody>
      </p:sp>
      <p:pic>
        <p:nvPicPr>
          <p:cNvPr id="4" name="Picture 5" descr="HPIM1566">
            <a:extLst>
              <a:ext uri="{FF2B5EF4-FFF2-40B4-BE49-F238E27FC236}">
                <a16:creationId xmlns:a16="http://schemas.microsoft.com/office/drawing/2014/main" id="{35D1B54E-9D21-A009-5E75-5D142F09E401}"/>
              </a:ext>
            </a:extLst>
          </p:cNvPr>
          <p:cNvPicPr>
            <a:picLocks noGrp="1" noChangeAspect="1" noChangeArrowheads="1"/>
          </p:cNvPicPr>
          <p:nvPr>
            <p:ph type="pic" idx="1"/>
          </p:nvPr>
        </p:nvPicPr>
        <p:blipFill>
          <a:blip r:embed="rId3" cstate="print"/>
          <a:srcRect t="23272" b="23272"/>
          <a:stretch>
            <a:fillRect/>
          </a:stretch>
        </p:blipFill>
        <p:spPr bwMode="auto">
          <a:xfrm>
            <a:off x="245534" y="1439049"/>
            <a:ext cx="5637701" cy="2265401"/>
          </a:xfrm>
          <a:prstGeom prst="rect">
            <a:avLst/>
          </a:prstGeom>
          <a:solidFill>
            <a:srgbClr val="FFFFFF">
              <a:shade val="85000"/>
            </a:srgbClr>
          </a:solidFill>
          <a:ln w="1905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1A58A461-06C2-EA31-DAEB-20118E0C0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666" y="759883"/>
            <a:ext cx="2717800" cy="3623734"/>
          </a:xfrm>
          <a:prstGeom prst="rect">
            <a:avLst/>
          </a:prstGeom>
          <a:ln w="19050" cap="sq">
            <a:solidFill>
              <a:srgbClr val="00B0F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E65B159B-C6C6-CAA7-A5A5-22E2B32AA57B}"/>
              </a:ext>
            </a:extLst>
          </p:cNvPr>
          <p:cNvSpPr txBox="1"/>
          <p:nvPr/>
        </p:nvSpPr>
        <p:spPr>
          <a:xfrm>
            <a:off x="2963335" y="2171639"/>
            <a:ext cx="5460998" cy="646331"/>
          </a:xfrm>
          <a:prstGeom prst="rect">
            <a:avLst/>
          </a:prstGeom>
          <a:noFill/>
        </p:spPr>
        <p:txBody>
          <a:bodyPr wrap="square" rtlCol="0">
            <a:spAutoFit/>
          </a:bodyPr>
          <a:lstStyle/>
          <a:p>
            <a:r>
              <a:rPr lang="en-US" sz="3600" dirty="0">
                <a:solidFill>
                  <a:schemeClr val="bg1"/>
                </a:solidFill>
              </a:rPr>
              <a:t>Soil treatment areas</a:t>
            </a:r>
          </a:p>
        </p:txBody>
      </p:sp>
    </p:spTree>
    <p:extLst>
      <p:ext uri="{BB962C8B-B14F-4D97-AF65-F5344CB8AC3E}">
        <p14:creationId xmlns:p14="http://schemas.microsoft.com/office/powerpoint/2010/main" val="74407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C06C3-ED7D-2992-CAE2-A88F3931E4BC}"/>
              </a:ext>
            </a:extLst>
          </p:cNvPr>
          <p:cNvSpPr>
            <a:spLocks noGrp="1"/>
          </p:cNvSpPr>
          <p:nvPr>
            <p:ph type="title"/>
          </p:nvPr>
        </p:nvSpPr>
        <p:spPr>
          <a:xfrm>
            <a:off x="412124" y="4718446"/>
            <a:ext cx="8319752" cy="425054"/>
          </a:xfrm>
        </p:spPr>
        <p:txBody>
          <a:bodyPr/>
          <a:lstStyle/>
          <a:p>
            <a:r>
              <a:rPr lang="en-US" dirty="0"/>
              <a:t>Crushed and overloaded distribution box</a:t>
            </a:r>
          </a:p>
        </p:txBody>
      </p:sp>
      <p:pic>
        <p:nvPicPr>
          <p:cNvPr id="5" name="Picture Placeholder 4" descr="A picture containing rock&#10;&#10;Description automatically generated">
            <a:extLst>
              <a:ext uri="{FF2B5EF4-FFF2-40B4-BE49-F238E27FC236}">
                <a16:creationId xmlns:a16="http://schemas.microsoft.com/office/drawing/2014/main" id="{2618A97A-01BA-0BCD-69CE-3F77A0A5BE9C}"/>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486" t="4796" r="16517" b="230"/>
          <a:stretch/>
        </p:blipFill>
        <p:spPr>
          <a:xfrm rot="5400000">
            <a:off x="2543855" y="1041027"/>
            <a:ext cx="3903136" cy="3311217"/>
          </a:xfrm>
          <a:prstGeom prst="rect">
            <a:avLst/>
          </a:prstGeom>
          <a:ln w="19050" cap="sq">
            <a:solidFill>
              <a:srgbClr val="00B0F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2000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3A0CD-3277-EA97-8588-A1C759CF2262}"/>
              </a:ext>
            </a:extLst>
          </p:cNvPr>
          <p:cNvSpPr>
            <a:spLocks noGrp="1"/>
          </p:cNvSpPr>
          <p:nvPr>
            <p:ph type="title"/>
          </p:nvPr>
        </p:nvSpPr>
        <p:spPr/>
        <p:txBody>
          <a:bodyPr/>
          <a:lstStyle/>
          <a:p>
            <a:r>
              <a:rPr lang="en-US" sz="2800" dirty="0"/>
              <a:t>Surfacing of effluent and traffic over the system</a:t>
            </a:r>
          </a:p>
        </p:txBody>
      </p:sp>
      <p:pic>
        <p:nvPicPr>
          <p:cNvPr id="4" name="Picture Placeholder 3" descr="A picture containing grass, outdoor, sky, field&#10;&#10;Description automatically generated">
            <a:extLst>
              <a:ext uri="{FF2B5EF4-FFF2-40B4-BE49-F238E27FC236}">
                <a16:creationId xmlns:a16="http://schemas.microsoft.com/office/drawing/2014/main" id="{6DA4A599-A246-1D7E-3AC5-38FCF7902AED}"/>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34931" b="34931"/>
          <a:stretch>
            <a:fillRect/>
          </a:stretch>
        </p:blipFill>
        <p:spPr>
          <a:xfrm>
            <a:off x="309563" y="935038"/>
            <a:ext cx="8497887" cy="3414712"/>
          </a:xfrm>
          <a:prstGeom prst="rect">
            <a:avLst/>
          </a:prstGeom>
          <a:ln w="19050" cap="sq">
            <a:solidFill>
              <a:srgbClr val="00B0F0"/>
            </a:solid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5F4D3F85-AB34-BCE4-45BA-43A3C3CE7D49}"/>
              </a:ext>
            </a:extLst>
          </p:cNvPr>
          <p:cNvSpPr txBox="1"/>
          <p:nvPr/>
        </p:nvSpPr>
        <p:spPr>
          <a:xfrm>
            <a:off x="2685521" y="918105"/>
            <a:ext cx="3699934" cy="584775"/>
          </a:xfrm>
          <a:prstGeom prst="rect">
            <a:avLst/>
          </a:prstGeom>
          <a:noFill/>
        </p:spPr>
        <p:txBody>
          <a:bodyPr wrap="square" rtlCol="0">
            <a:spAutoFit/>
          </a:bodyPr>
          <a:lstStyle/>
          <a:p>
            <a:r>
              <a:rPr lang="en-US" sz="3200" dirty="0">
                <a:solidFill>
                  <a:schemeClr val="bg1"/>
                </a:solidFill>
              </a:rPr>
              <a:t>Soil treatment area</a:t>
            </a:r>
          </a:p>
        </p:txBody>
      </p:sp>
    </p:spTree>
    <p:extLst>
      <p:ext uri="{BB962C8B-B14F-4D97-AF65-F5344CB8AC3E}">
        <p14:creationId xmlns:p14="http://schemas.microsoft.com/office/powerpoint/2010/main" val="382011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4A3EC-E6B8-35D0-D459-AA0B4F72FF65}"/>
              </a:ext>
            </a:extLst>
          </p:cNvPr>
          <p:cNvSpPr>
            <a:spLocks noGrp="1"/>
          </p:cNvSpPr>
          <p:nvPr>
            <p:ph type="title"/>
          </p:nvPr>
        </p:nvSpPr>
        <p:spPr>
          <a:xfrm>
            <a:off x="0" y="4718446"/>
            <a:ext cx="9144000" cy="425054"/>
          </a:xfrm>
        </p:spPr>
        <p:txBody>
          <a:bodyPr/>
          <a:lstStyle/>
          <a:p>
            <a:r>
              <a:rPr lang="en-US" sz="2800" dirty="0"/>
              <a:t>Roots in a distribution box and out of a septic tank </a:t>
            </a:r>
          </a:p>
        </p:txBody>
      </p:sp>
      <p:pic>
        <p:nvPicPr>
          <p:cNvPr id="4" name="Picture Placeholder 3">
            <a:extLst>
              <a:ext uri="{FF2B5EF4-FFF2-40B4-BE49-F238E27FC236}">
                <a16:creationId xmlns:a16="http://schemas.microsoft.com/office/drawing/2014/main" id="{464492FF-4875-DFBD-A421-51F8FDCB8FE9}"/>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20235" b="20235"/>
          <a:stretch>
            <a:fillRect/>
          </a:stretch>
        </p:blipFill>
        <p:spPr bwMode="auto">
          <a:xfrm>
            <a:off x="276580" y="1386113"/>
            <a:ext cx="4689161" cy="1884249"/>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descr="A picture containing grass, outdoor, field, hay&#10;&#10;Description automatically generated">
            <a:extLst>
              <a:ext uri="{FF2B5EF4-FFF2-40B4-BE49-F238E27FC236}">
                <a16:creationId xmlns:a16="http://schemas.microsoft.com/office/drawing/2014/main" id="{1D0D80B1-6856-01E3-F547-C03EF017CBD2}"/>
              </a:ext>
            </a:extLst>
          </p:cNvPr>
          <p:cNvPicPr>
            <a:picLocks noChangeAspect="1"/>
          </p:cNvPicPr>
          <p:nvPr/>
        </p:nvPicPr>
        <p:blipFill rotWithShape="1">
          <a:blip r:embed="rId4">
            <a:extLst>
              <a:ext uri="{28A0092B-C50C-407E-A947-70E740481C1C}">
                <a14:useLocalDpi xmlns:a14="http://schemas.microsoft.com/office/drawing/2010/main" val="0"/>
              </a:ext>
            </a:extLst>
          </a:blip>
          <a:srcRect b="15489"/>
          <a:stretch/>
        </p:blipFill>
        <p:spPr>
          <a:xfrm>
            <a:off x="5457371" y="713115"/>
            <a:ext cx="3057854" cy="3445643"/>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83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200F-5454-BCD3-A6DC-B36177477423}"/>
              </a:ext>
            </a:extLst>
          </p:cNvPr>
          <p:cNvSpPr>
            <a:spLocks noGrp="1"/>
          </p:cNvSpPr>
          <p:nvPr>
            <p:ph type="title"/>
          </p:nvPr>
        </p:nvSpPr>
        <p:spPr>
          <a:xfrm>
            <a:off x="-1" y="4540943"/>
            <a:ext cx="9206753" cy="425054"/>
          </a:xfrm>
        </p:spPr>
        <p:txBody>
          <a:bodyPr/>
          <a:lstStyle/>
          <a:p>
            <a:r>
              <a:rPr lang="en-US" dirty="0"/>
              <a:t>Using more water than need or not spacing out usage </a:t>
            </a:r>
          </a:p>
        </p:txBody>
      </p:sp>
      <p:pic>
        <p:nvPicPr>
          <p:cNvPr id="4" name="Picture 3076" descr="PIC00003">
            <a:extLst>
              <a:ext uri="{FF2B5EF4-FFF2-40B4-BE49-F238E27FC236}">
                <a16:creationId xmlns:a16="http://schemas.microsoft.com/office/drawing/2014/main" id="{44793AD8-D619-7166-62F0-240F7BDBD2E4}"/>
              </a:ext>
            </a:extLst>
          </p:cNvPr>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t="24886" b="24886"/>
          <a:stretch>
            <a:fillRect/>
          </a:stretch>
        </p:blipFill>
        <p:spPr bwMode="auto">
          <a:xfrm>
            <a:off x="267724" y="1370212"/>
            <a:ext cx="5447011" cy="2188776"/>
          </a:xfrm>
          <a:prstGeom prst="rect">
            <a:avLst/>
          </a:prstGeom>
          <a:ln w="19050">
            <a:solidFill>
              <a:srgbClr val="00B0F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0C85322C-AAE5-F1E0-B714-9539A927B99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060"/>
          <a:stretch/>
        </p:blipFill>
        <p:spPr bwMode="auto">
          <a:xfrm>
            <a:off x="5902160" y="1053379"/>
            <a:ext cx="2974116" cy="2934714"/>
          </a:xfrm>
          <a:prstGeom prst="rect">
            <a:avLst/>
          </a:prstGeom>
          <a:noFill/>
          <a:ln w="19050">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33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93FB5-8461-E93A-29D4-5B581A1BBDB3}"/>
              </a:ext>
            </a:extLst>
          </p:cNvPr>
          <p:cNvSpPr>
            <a:spLocks noGrp="1"/>
          </p:cNvSpPr>
          <p:nvPr>
            <p:ph type="title"/>
          </p:nvPr>
        </p:nvSpPr>
        <p:spPr>
          <a:xfrm>
            <a:off x="375612" y="4586663"/>
            <a:ext cx="8319752" cy="425054"/>
          </a:xfrm>
        </p:spPr>
        <p:txBody>
          <a:bodyPr/>
          <a:lstStyle/>
          <a:p>
            <a:r>
              <a:rPr lang="en-US" sz="2800" b="0" dirty="0">
                <a:latin typeface="Arial" panose="020B0604020202020204" pitchFamily="34" charset="0"/>
              </a:rPr>
              <a:t>B</a:t>
            </a:r>
            <a:r>
              <a:rPr lang="en-US" sz="2800" b="0" i="0" dirty="0">
                <a:effectLst/>
                <a:latin typeface="Arial" panose="020B0604020202020204" pitchFamily="34" charset="0"/>
              </a:rPr>
              <a:t>roken pipe full of fat, oil and grease</a:t>
            </a:r>
            <a:endParaRPr lang="en-US" sz="2800" dirty="0"/>
          </a:p>
        </p:txBody>
      </p:sp>
      <p:sp>
        <p:nvSpPr>
          <p:cNvPr id="6" name="Picture Placeholder 5">
            <a:extLst>
              <a:ext uri="{FF2B5EF4-FFF2-40B4-BE49-F238E27FC236}">
                <a16:creationId xmlns:a16="http://schemas.microsoft.com/office/drawing/2014/main" id="{FADA529D-3BFC-6AC2-4480-2E3E7F4474AE}"/>
              </a:ext>
            </a:extLst>
          </p:cNvPr>
          <p:cNvSpPr>
            <a:spLocks noGrp="1"/>
          </p:cNvSpPr>
          <p:nvPr>
            <p:ph type="pic" idx="1"/>
          </p:nvPr>
        </p:nvSpPr>
        <p:spPr/>
      </p:sp>
      <p:pic>
        <p:nvPicPr>
          <p:cNvPr id="7" name="Broken Pipe">
            <a:hlinkClick r:id="" action="ppaction://media"/>
            <a:extLst>
              <a:ext uri="{FF2B5EF4-FFF2-40B4-BE49-F238E27FC236}">
                <a16:creationId xmlns:a16="http://schemas.microsoft.com/office/drawing/2014/main" id="{05C5003C-7BAE-9B8F-F5F4-97D98709C6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7275" y="594717"/>
            <a:ext cx="7029450" cy="3954066"/>
          </a:xfrm>
          <a:prstGeom prst="rect">
            <a:avLst/>
          </a:prstGeom>
        </p:spPr>
      </p:pic>
    </p:spTree>
    <p:extLst>
      <p:ext uri="{BB962C8B-B14F-4D97-AF65-F5344CB8AC3E}">
        <p14:creationId xmlns:p14="http://schemas.microsoft.com/office/powerpoint/2010/main" val="270793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7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3A43-A802-B4C0-24C5-0FBBA0860DBC}"/>
              </a:ext>
            </a:extLst>
          </p:cNvPr>
          <p:cNvSpPr>
            <a:spLocks noGrp="1"/>
          </p:cNvSpPr>
          <p:nvPr>
            <p:ph type="title"/>
          </p:nvPr>
        </p:nvSpPr>
        <p:spPr/>
        <p:txBody>
          <a:bodyPr/>
          <a:lstStyle/>
          <a:p>
            <a:r>
              <a:rPr lang="en-US" dirty="0"/>
              <a:t>Surfacing of sewage in the yard = health threat</a:t>
            </a:r>
          </a:p>
        </p:txBody>
      </p:sp>
      <p:pic>
        <p:nvPicPr>
          <p:cNvPr id="4" name="Picture Placeholder 3" descr="A field of green plants&#10;&#10;Description automatically generated with low confidence">
            <a:extLst>
              <a:ext uri="{FF2B5EF4-FFF2-40B4-BE49-F238E27FC236}">
                <a16:creationId xmlns:a16="http://schemas.microsoft.com/office/drawing/2014/main" id="{1D9544B9-CA30-4B0E-106C-A031D8D4620E}"/>
              </a:ext>
            </a:extLst>
          </p:cNvPr>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t="23202" b="23202"/>
          <a:stretch>
            <a:fillRect/>
          </a:stretch>
        </p:blipFill>
        <p:spPr>
          <a:xfrm>
            <a:off x="160682" y="967214"/>
            <a:ext cx="5849779" cy="2350621"/>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pic>
        <p:nvPicPr>
          <p:cNvPr id="12" name="Picture 5" descr="IMG_240">
            <a:extLst>
              <a:ext uri="{FF2B5EF4-FFF2-40B4-BE49-F238E27FC236}">
                <a16:creationId xmlns:a16="http://schemas.microsoft.com/office/drawing/2014/main" id="{ED81CBE1-F12A-9D44-A041-DE5E47FD0A2F}"/>
              </a:ext>
            </a:extLst>
          </p:cNvPr>
          <p:cNvPicPr>
            <a:picLocks noChangeAspect="1" noChangeArrowheads="1"/>
          </p:cNvPicPr>
          <p:nvPr/>
        </p:nvPicPr>
        <p:blipFill>
          <a:blip r:embed="rId4" cstate="print"/>
          <a:srcRect/>
          <a:stretch>
            <a:fillRect/>
          </a:stretch>
        </p:blipFill>
        <p:spPr>
          <a:xfrm>
            <a:off x="4148562" y="2456329"/>
            <a:ext cx="4834756" cy="2015912"/>
          </a:xfrm>
          <a:prstGeom prst="rect">
            <a:avLst/>
          </a:prstGeom>
          <a:ln>
            <a:solidFill>
              <a:srgbClr val="00B0F0"/>
            </a:solidFill>
          </a:ln>
        </p:spPr>
      </p:pic>
    </p:spTree>
    <p:extLst>
      <p:ext uri="{BB962C8B-B14F-4D97-AF65-F5344CB8AC3E}">
        <p14:creationId xmlns:p14="http://schemas.microsoft.com/office/powerpoint/2010/main" val="267867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583A3-08E1-2D65-E601-7909CF338DE7}"/>
              </a:ext>
            </a:extLst>
          </p:cNvPr>
          <p:cNvSpPr>
            <a:spLocks noGrp="1"/>
          </p:cNvSpPr>
          <p:nvPr>
            <p:ph type="title"/>
          </p:nvPr>
        </p:nvSpPr>
        <p:spPr>
          <a:xfrm>
            <a:off x="0" y="4540943"/>
            <a:ext cx="9144000" cy="425054"/>
          </a:xfrm>
        </p:spPr>
        <p:txBody>
          <a:bodyPr/>
          <a:lstStyle/>
          <a:p>
            <a:r>
              <a:rPr lang="en-US" sz="2400" dirty="0"/>
              <a:t>Lack of septic tank maintenance</a:t>
            </a:r>
          </a:p>
        </p:txBody>
      </p:sp>
      <p:pic>
        <p:nvPicPr>
          <p:cNvPr id="7" name="Picture 6" descr="A picture containing snow&#10;&#10;Description automatically generated">
            <a:extLst>
              <a:ext uri="{FF2B5EF4-FFF2-40B4-BE49-F238E27FC236}">
                <a16:creationId xmlns:a16="http://schemas.microsoft.com/office/drawing/2014/main" id="{AA823BC8-2A56-4C2B-D5D9-A2604F606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88533" y="1084151"/>
            <a:ext cx="3966932" cy="2975199"/>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894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4798" y="1105495"/>
            <a:ext cx="7008017" cy="514350"/>
          </a:xfrm>
        </p:spPr>
        <p:txBody>
          <a:bodyPr/>
          <a:lstStyle/>
          <a:p>
            <a:r>
              <a:rPr lang="en-US" dirty="0"/>
              <a:t>Learning Objectives</a:t>
            </a:r>
          </a:p>
        </p:txBody>
      </p:sp>
      <p:sp>
        <p:nvSpPr>
          <p:cNvPr id="5" name="Content Placeholder 4"/>
          <p:cNvSpPr>
            <a:spLocks noGrp="1"/>
          </p:cNvSpPr>
          <p:nvPr>
            <p:ph type="body" sz="quarter" idx="10"/>
          </p:nvPr>
        </p:nvSpPr>
        <p:spPr>
          <a:xfrm>
            <a:off x="504264" y="1619845"/>
            <a:ext cx="8405462" cy="1903810"/>
          </a:xfrm>
        </p:spPr>
        <p:txBody>
          <a:bodyPr>
            <a:normAutofit/>
          </a:bodyPr>
          <a:lstStyle/>
          <a:p>
            <a:pPr marL="514350" lvl="0" indent="-514350">
              <a:buFont typeface="+mj-lt"/>
              <a:buAutoNum type="arabicPeriod"/>
            </a:pPr>
            <a:r>
              <a:rPr lang="en-US" sz="2800" dirty="0">
                <a:solidFill>
                  <a:schemeClr val="bg1"/>
                </a:solidFill>
              </a:rPr>
              <a:t>Solve basic problems you may have with your system </a:t>
            </a:r>
          </a:p>
          <a:p>
            <a:pPr marL="514350" lvl="0" indent="-514350">
              <a:buFont typeface="+mj-lt"/>
              <a:buAutoNum type="arabicPeriod"/>
            </a:pPr>
            <a:r>
              <a:rPr lang="en-US" sz="2800" dirty="0">
                <a:solidFill>
                  <a:schemeClr val="bg1"/>
                </a:solidFill>
              </a:rPr>
              <a:t>Identify resources to help solve problems</a:t>
            </a:r>
          </a:p>
        </p:txBody>
      </p:sp>
    </p:spTree>
    <p:extLst>
      <p:ext uri="{BB962C8B-B14F-4D97-AF65-F5344CB8AC3E}">
        <p14:creationId xmlns:p14="http://schemas.microsoft.com/office/powerpoint/2010/main" val="1948185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4C98-3DFB-2861-A18A-0757CAF24A84}"/>
              </a:ext>
            </a:extLst>
          </p:cNvPr>
          <p:cNvSpPr>
            <a:spLocks noGrp="1"/>
          </p:cNvSpPr>
          <p:nvPr>
            <p:ph type="title"/>
          </p:nvPr>
        </p:nvSpPr>
        <p:spPr/>
        <p:txBody>
          <a:bodyPr/>
          <a:lstStyle/>
          <a:p>
            <a:r>
              <a:rPr lang="en-US" dirty="0"/>
              <a:t>Tank lid collapse – safety issue</a:t>
            </a:r>
          </a:p>
        </p:txBody>
      </p:sp>
      <p:pic>
        <p:nvPicPr>
          <p:cNvPr id="4" name="Picture Placeholder 3" descr="A picture containing grass&#10;&#10;Description automatically generated">
            <a:extLst>
              <a:ext uri="{FF2B5EF4-FFF2-40B4-BE49-F238E27FC236}">
                <a16:creationId xmlns:a16="http://schemas.microsoft.com/office/drawing/2014/main" id="{FBA7B311-DE3A-ACC3-C6F0-D766831B8E9D}"/>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34930" r="34930"/>
          <a:stretch>
            <a:fillRect/>
          </a:stretch>
        </p:blipFill>
        <p:spPr>
          <a:xfrm rot="5400000">
            <a:off x="2851150" y="-1606550"/>
            <a:ext cx="3414713" cy="8497888"/>
          </a:xfrm>
          <a:prstGeom prst="rect">
            <a:avLst/>
          </a:prstGeom>
          <a:ln w="19050">
            <a:solidFill>
              <a:srgbClr val="00B0F0"/>
            </a:solidFill>
          </a:ln>
        </p:spPr>
      </p:pic>
    </p:spTree>
    <p:extLst>
      <p:ext uri="{BB962C8B-B14F-4D97-AF65-F5344CB8AC3E}">
        <p14:creationId xmlns:p14="http://schemas.microsoft.com/office/powerpoint/2010/main" val="346457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3B9F-5E30-7D2B-1A56-4A54774DD646}"/>
              </a:ext>
            </a:extLst>
          </p:cNvPr>
          <p:cNvSpPr>
            <a:spLocks noGrp="1"/>
          </p:cNvSpPr>
          <p:nvPr>
            <p:ph type="title"/>
          </p:nvPr>
        </p:nvSpPr>
        <p:spPr/>
        <p:txBody>
          <a:bodyPr/>
          <a:lstStyle/>
          <a:p>
            <a:r>
              <a:rPr lang="en-US" dirty="0"/>
              <a:t>Flushing of inappropriate materials</a:t>
            </a:r>
          </a:p>
        </p:txBody>
      </p:sp>
      <p:pic>
        <p:nvPicPr>
          <p:cNvPr id="8" name="Picture 7">
            <a:extLst>
              <a:ext uri="{FF2B5EF4-FFF2-40B4-BE49-F238E27FC236}">
                <a16:creationId xmlns:a16="http://schemas.microsoft.com/office/drawing/2014/main" id="{CADC6280-D4D4-FEC5-742A-20493CCBB189}"/>
              </a:ext>
            </a:extLst>
          </p:cNvPr>
          <p:cNvPicPr>
            <a:picLocks noChangeAspect="1"/>
          </p:cNvPicPr>
          <p:nvPr/>
        </p:nvPicPr>
        <p:blipFill>
          <a:blip r:embed="rId3"/>
          <a:stretch>
            <a:fillRect/>
          </a:stretch>
        </p:blipFill>
        <p:spPr>
          <a:xfrm>
            <a:off x="1137116" y="790575"/>
            <a:ext cx="2486025" cy="3562350"/>
          </a:xfrm>
          <a:prstGeom prst="rect">
            <a:avLst/>
          </a:prstGeom>
          <a:ln w="19050" cap="sq">
            <a:solidFill>
              <a:srgbClr val="00B0F0"/>
            </a:solidFill>
            <a:miter lim="800000"/>
          </a:ln>
          <a:effectLst>
            <a:outerShdw blurRad="57150" dist="50800" dir="2700000" algn="tl" rotWithShape="0">
              <a:srgbClr val="000000">
                <a:alpha val="40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215" y="1208061"/>
            <a:ext cx="4633398" cy="3088932"/>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379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CADA0-2DA8-EEBC-A4B2-7A8C75DF8F5C}"/>
              </a:ext>
            </a:extLst>
          </p:cNvPr>
          <p:cNvSpPr>
            <a:spLocks noGrp="1"/>
          </p:cNvSpPr>
          <p:nvPr>
            <p:ph type="title"/>
          </p:nvPr>
        </p:nvSpPr>
        <p:spPr/>
        <p:txBody>
          <a:bodyPr/>
          <a:lstStyle/>
          <a:p>
            <a:r>
              <a:rPr lang="en-US" dirty="0"/>
              <a:t>Sludge coming out of a pipe in a media filter</a:t>
            </a:r>
          </a:p>
        </p:txBody>
      </p:sp>
      <p:sp>
        <p:nvSpPr>
          <p:cNvPr id="5" name="Picture Placeholder 4">
            <a:extLst>
              <a:ext uri="{FF2B5EF4-FFF2-40B4-BE49-F238E27FC236}">
                <a16:creationId xmlns:a16="http://schemas.microsoft.com/office/drawing/2014/main" id="{17570C0C-A732-B5FA-BDEB-E29F0A0BA124}"/>
              </a:ext>
            </a:extLst>
          </p:cNvPr>
          <p:cNvSpPr>
            <a:spLocks noGrp="1"/>
          </p:cNvSpPr>
          <p:nvPr>
            <p:ph type="pic" idx="1"/>
          </p:nvPr>
        </p:nvSpPr>
        <p:spPr/>
      </p:sp>
      <p:pic>
        <p:nvPicPr>
          <p:cNvPr id="6" name="Lateral Sludge">
            <a:hlinkClick r:id="" action="ppaction://media"/>
            <a:extLst>
              <a:ext uri="{FF2B5EF4-FFF2-40B4-BE49-F238E27FC236}">
                <a16:creationId xmlns:a16="http://schemas.microsoft.com/office/drawing/2014/main" id="{FCC85D15-5B01-431E-96AB-712D5933435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25" r="8124"/>
          <a:stretch/>
        </p:blipFill>
        <p:spPr>
          <a:xfrm>
            <a:off x="960120" y="514350"/>
            <a:ext cx="6675120" cy="4114800"/>
          </a:xfrm>
          <a:prstGeom prst="rect">
            <a:avLst/>
          </a:prstGeom>
        </p:spPr>
      </p:pic>
    </p:spTree>
    <p:extLst>
      <p:ext uri="{BB962C8B-B14F-4D97-AF65-F5344CB8AC3E}">
        <p14:creationId xmlns:p14="http://schemas.microsoft.com/office/powerpoint/2010/main" val="394902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9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4DC0C-E6ED-746C-85BD-84AC7D31CED9}"/>
              </a:ext>
            </a:extLst>
          </p:cNvPr>
          <p:cNvSpPr>
            <a:spLocks noGrp="1"/>
          </p:cNvSpPr>
          <p:nvPr>
            <p:ph type="title"/>
          </p:nvPr>
        </p:nvSpPr>
        <p:spPr>
          <a:xfrm>
            <a:off x="0" y="4540943"/>
            <a:ext cx="9144000" cy="425054"/>
          </a:xfrm>
        </p:spPr>
        <p:txBody>
          <a:bodyPr/>
          <a:lstStyle/>
          <a:p>
            <a:r>
              <a:rPr lang="en-US" sz="2800" dirty="0"/>
              <a:t>System that had not had routine maintenance for 10 years</a:t>
            </a:r>
          </a:p>
        </p:txBody>
      </p:sp>
      <p:pic>
        <p:nvPicPr>
          <p:cNvPr id="4" name="Picture 2">
            <a:extLst>
              <a:ext uri="{FF2B5EF4-FFF2-40B4-BE49-F238E27FC236}">
                <a16:creationId xmlns:a16="http://schemas.microsoft.com/office/drawing/2014/main" id="{67EB7E47-8B38-4703-7AA2-14BB46552509}"/>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7176" t="23191" r="11780" b="23191"/>
          <a:stretch/>
        </p:blipFill>
        <p:spPr bwMode="auto">
          <a:xfrm>
            <a:off x="347133" y="1599935"/>
            <a:ext cx="3920066" cy="1943629"/>
          </a:xfrm>
          <a:prstGeom prst="rect">
            <a:avLst/>
          </a:prstGeom>
          <a:noFill/>
          <a:ln w="19050">
            <a:solidFill>
              <a:srgbClr val="00B0F0"/>
            </a:solidFill>
          </a:ln>
          <a:extLst>
            <a:ext uri="{909E8E84-426E-40DD-AFC4-6F175D3DCCD1}">
              <a14:hiddenFill xmlns:a14="http://schemas.microsoft.com/office/drawing/2010/main">
                <a:solidFill>
                  <a:srgbClr val="FFFFFF"/>
                </a:solidFill>
              </a14:hiddenFill>
            </a:ext>
          </a:extLst>
        </p:spPr>
      </p:pic>
      <p:pic>
        <p:nvPicPr>
          <p:cNvPr id="5" name="Picture 4" descr="A tree in a grassy field&#10;&#10;Description automatically generated">
            <a:extLst>
              <a:ext uri="{FF2B5EF4-FFF2-40B4-BE49-F238E27FC236}">
                <a16:creationId xmlns:a16="http://schemas.microsoft.com/office/drawing/2014/main" id="{727293D8-6D83-C7BF-08AF-A6D00A0BBF5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11133" y="1003300"/>
            <a:ext cx="4588933" cy="3441700"/>
          </a:xfrm>
          <a:prstGeom prst="rect">
            <a:avLst/>
          </a:prstGeom>
          <a:ln w="19050">
            <a:solidFill>
              <a:srgbClr val="00B0F0"/>
            </a:solidFill>
          </a:ln>
        </p:spPr>
      </p:pic>
    </p:spTree>
    <p:extLst>
      <p:ext uri="{BB962C8B-B14F-4D97-AF65-F5344CB8AC3E}">
        <p14:creationId xmlns:p14="http://schemas.microsoft.com/office/powerpoint/2010/main" val="325108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96FE-6424-5C80-1C5E-3470BC91047B}"/>
              </a:ext>
            </a:extLst>
          </p:cNvPr>
          <p:cNvSpPr>
            <a:spLocks noGrp="1"/>
          </p:cNvSpPr>
          <p:nvPr>
            <p:ph type="title"/>
          </p:nvPr>
        </p:nvSpPr>
        <p:spPr/>
        <p:txBody>
          <a:bodyPr/>
          <a:lstStyle/>
          <a:p>
            <a:r>
              <a:rPr lang="en-US" dirty="0"/>
              <a:t>Plugged up effluent screen</a:t>
            </a:r>
          </a:p>
        </p:txBody>
      </p:sp>
      <p:pic>
        <p:nvPicPr>
          <p:cNvPr id="5" name="Picture Placeholder 4" descr="A picture containing grass&#10;&#10;Description automatically generated">
            <a:extLst>
              <a:ext uri="{FF2B5EF4-FFF2-40B4-BE49-F238E27FC236}">
                <a16:creationId xmlns:a16="http://schemas.microsoft.com/office/drawing/2014/main" id="{80716DEF-1E0C-75D1-5E6B-64A6E2B97ED6}"/>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757" t="33362" r="42777" b="36500"/>
          <a:stretch/>
        </p:blipFill>
        <p:spPr>
          <a:xfrm>
            <a:off x="4312023" y="863973"/>
            <a:ext cx="4628777" cy="3415554"/>
          </a:xfrm>
          <a:ln w="19050">
            <a:solidFill>
              <a:srgbClr val="00B0F0"/>
            </a:solidFill>
          </a:ln>
        </p:spPr>
      </p:pic>
      <p:pic>
        <p:nvPicPr>
          <p:cNvPr id="7" name="Picture 6" descr="A close-up of some rocks&#10;&#10;Description automatically generated with medium confidence">
            <a:extLst>
              <a:ext uri="{FF2B5EF4-FFF2-40B4-BE49-F238E27FC236}">
                <a16:creationId xmlns:a16="http://schemas.microsoft.com/office/drawing/2014/main" id="{736390CD-ED4D-35E1-36FA-F74C8D314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389" y="709037"/>
            <a:ext cx="2575216" cy="3570490"/>
          </a:xfrm>
          <a:prstGeom prst="rect">
            <a:avLst/>
          </a:prstGeom>
          <a:ln w="19050">
            <a:solidFill>
              <a:srgbClr val="00B0F0"/>
            </a:solidFill>
          </a:ln>
        </p:spPr>
      </p:pic>
    </p:spTree>
    <p:extLst>
      <p:ext uri="{BB962C8B-B14F-4D97-AF65-F5344CB8AC3E}">
        <p14:creationId xmlns:p14="http://schemas.microsoft.com/office/powerpoint/2010/main" val="10732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F6722E-836B-2C85-B65E-18F0245A92BD}"/>
              </a:ext>
            </a:extLst>
          </p:cNvPr>
          <p:cNvSpPr>
            <a:spLocks noGrp="1"/>
          </p:cNvSpPr>
          <p:nvPr>
            <p:ph type="title"/>
          </p:nvPr>
        </p:nvSpPr>
        <p:spPr/>
        <p:txBody>
          <a:bodyPr/>
          <a:lstStyle/>
          <a:p>
            <a:r>
              <a:rPr lang="en-US" dirty="0"/>
              <a:t>Chemical/soap upset of the OWTS</a:t>
            </a:r>
          </a:p>
        </p:txBody>
      </p:sp>
      <p:pic>
        <p:nvPicPr>
          <p:cNvPr id="6" name="Content Placeholder 5" descr="A picture containing dirty, dirt&#10;&#10;Description automatically generated">
            <a:extLst>
              <a:ext uri="{FF2B5EF4-FFF2-40B4-BE49-F238E27FC236}">
                <a16:creationId xmlns:a16="http://schemas.microsoft.com/office/drawing/2014/main" id="{F2BCE6B3-928B-2A8A-9D50-65A2B828905E}"/>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20622" t="23222" r="13344" b="23222"/>
          <a:stretch/>
        </p:blipFill>
        <p:spPr>
          <a:xfrm>
            <a:off x="107576" y="934570"/>
            <a:ext cx="5611906" cy="3415554"/>
          </a:xfrm>
          <a:ln w="19050">
            <a:solidFill>
              <a:srgbClr val="00B0F0"/>
            </a:solidFill>
          </a:ln>
        </p:spPr>
      </p:pic>
      <p:pic>
        <p:nvPicPr>
          <p:cNvPr id="2" name="Picture 1" descr="A picture containing ground, old, cement, stone&#10;&#10;Description automatically generated">
            <a:extLst>
              <a:ext uri="{FF2B5EF4-FFF2-40B4-BE49-F238E27FC236}">
                <a16:creationId xmlns:a16="http://schemas.microsoft.com/office/drawing/2014/main" id="{D8E66112-4A91-DED6-1E3D-274C48336B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427672" y="1171310"/>
            <a:ext cx="3734505" cy="2800879"/>
          </a:xfrm>
          <a:prstGeom prst="rect">
            <a:avLst/>
          </a:prstGeom>
          <a:ln w="19050">
            <a:solidFill>
              <a:srgbClr val="00B0F0"/>
            </a:solidFill>
          </a:ln>
        </p:spPr>
      </p:pic>
    </p:spTree>
    <p:extLst>
      <p:ext uri="{BB962C8B-B14F-4D97-AF65-F5344CB8AC3E}">
        <p14:creationId xmlns:p14="http://schemas.microsoft.com/office/powerpoint/2010/main" val="133593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00034.JPG">
            <a:extLst>
              <a:ext uri="{FF2B5EF4-FFF2-40B4-BE49-F238E27FC236}">
                <a16:creationId xmlns:a16="http://schemas.microsoft.com/office/drawing/2014/main" id="{3B423944-E2BC-91B1-E611-9EA5C4D52812}"/>
              </a:ext>
            </a:extLst>
          </p:cNvPr>
          <p:cNvPicPr>
            <a:picLocks noChangeAspect="1"/>
          </p:cNvPicPr>
          <p:nvPr/>
        </p:nvPicPr>
        <p:blipFill>
          <a:blip r:embed="rId3" cstate="print"/>
          <a:stretch>
            <a:fillRect/>
          </a:stretch>
        </p:blipFill>
        <p:spPr>
          <a:xfrm>
            <a:off x="97994" y="883398"/>
            <a:ext cx="5080779" cy="2042537"/>
          </a:xfrm>
          <a:prstGeom prst="rect">
            <a:avLst/>
          </a:prstGeom>
          <a:ln w="25400" cap="sq">
            <a:solidFill>
              <a:srgbClr val="00B0F0"/>
            </a:solidFill>
            <a:prstDash val="solid"/>
            <a:miter lim="800000"/>
          </a:ln>
          <a:effectLst/>
          <a:scene3d>
            <a:camera prst="perspectiveFront" fov="5400000"/>
            <a:lightRig rig="threePt" dir="t">
              <a:rot lat="0" lon="0" rev="2100000"/>
            </a:lightRig>
          </a:scene3d>
          <a:sp3d extrusionH="25400">
            <a:extrusionClr>
              <a:srgbClr val="000000"/>
            </a:extrusionClr>
          </a:sp3d>
        </p:spPr>
      </p:pic>
      <p:sp>
        <p:nvSpPr>
          <p:cNvPr id="2" name="Title 1">
            <a:extLst>
              <a:ext uri="{FF2B5EF4-FFF2-40B4-BE49-F238E27FC236}">
                <a16:creationId xmlns:a16="http://schemas.microsoft.com/office/drawing/2014/main" id="{F0A783D6-0E42-34F3-25B0-081DD1C4B5A0}"/>
              </a:ext>
            </a:extLst>
          </p:cNvPr>
          <p:cNvSpPr>
            <a:spLocks noGrp="1"/>
          </p:cNvSpPr>
          <p:nvPr>
            <p:ph type="title"/>
          </p:nvPr>
        </p:nvSpPr>
        <p:spPr>
          <a:xfrm>
            <a:off x="97994" y="4540943"/>
            <a:ext cx="9046006" cy="425054"/>
          </a:xfrm>
        </p:spPr>
        <p:txBody>
          <a:bodyPr/>
          <a:lstStyle/>
          <a:p>
            <a:r>
              <a:rPr lang="en-US" sz="2800" dirty="0"/>
              <a:t>Frozen system and straw bales for insulation not removed</a:t>
            </a:r>
          </a:p>
        </p:txBody>
      </p:sp>
      <p:pic>
        <p:nvPicPr>
          <p:cNvPr id="4" name="Picture Placeholder 3" descr="problem (4).jpg">
            <a:extLst>
              <a:ext uri="{FF2B5EF4-FFF2-40B4-BE49-F238E27FC236}">
                <a16:creationId xmlns:a16="http://schemas.microsoft.com/office/drawing/2014/main" id="{925FE49C-BA79-5E1F-C9D4-74D9162A6621}"/>
              </a:ext>
            </a:extLst>
          </p:cNvPr>
          <p:cNvPicPr>
            <a:picLocks noGrp="1" noChangeAspect="1"/>
          </p:cNvPicPr>
          <p:nvPr>
            <p:ph type="pic" idx="1"/>
          </p:nvPr>
        </p:nvPicPr>
        <p:blipFill>
          <a:blip r:embed="rId4" cstate="print"/>
          <a:srcRect t="23151" b="23151"/>
          <a:stretch>
            <a:fillRect/>
          </a:stretch>
        </p:blipFill>
        <p:spPr>
          <a:xfrm>
            <a:off x="3922723" y="2348752"/>
            <a:ext cx="5037998" cy="2000997"/>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346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 old, painting&#10;&#10;Description automatically generated">
            <a:extLst>
              <a:ext uri="{FF2B5EF4-FFF2-40B4-BE49-F238E27FC236}">
                <a16:creationId xmlns:a16="http://schemas.microsoft.com/office/drawing/2014/main" id="{B89DE006-7C93-2ED5-2577-CCC97E7B2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12" y="1048731"/>
            <a:ext cx="4376942" cy="2866080"/>
          </a:xfrm>
          <a:prstGeom prst="rect">
            <a:avLst/>
          </a:prstGeom>
          <a:ln w="28575" cap="sq">
            <a:solidFill>
              <a:srgbClr val="00B0F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D6D0A5D5-C98D-BE0E-4088-F76DED6F114D}"/>
              </a:ext>
            </a:extLst>
          </p:cNvPr>
          <p:cNvSpPr>
            <a:spLocks noGrp="1"/>
          </p:cNvSpPr>
          <p:nvPr>
            <p:ph type="title"/>
          </p:nvPr>
        </p:nvSpPr>
        <p:spPr/>
        <p:txBody>
          <a:bodyPr/>
          <a:lstStyle/>
          <a:p>
            <a:r>
              <a:rPr lang="en-US" dirty="0"/>
              <a:t>Fire over the OWTS media filter</a:t>
            </a:r>
          </a:p>
        </p:txBody>
      </p:sp>
      <p:pic>
        <p:nvPicPr>
          <p:cNvPr id="5" name="Picture Placeholder 4" descr="A picture containing outdoor&#10;&#10;Description automatically generated">
            <a:extLst>
              <a:ext uri="{FF2B5EF4-FFF2-40B4-BE49-F238E27FC236}">
                <a16:creationId xmlns:a16="http://schemas.microsoft.com/office/drawing/2014/main" id="{4CC13FAC-5F7C-0907-B7BE-BA2E73ABF8F8}"/>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34928" b="34928"/>
          <a:stretch>
            <a:fillRect/>
          </a:stretch>
        </p:blipFill>
        <p:spPr>
          <a:xfrm>
            <a:off x="4705048" y="1043926"/>
            <a:ext cx="4219556" cy="2862072"/>
          </a:xfrm>
          <a:prstGeom prst="rect">
            <a:avLst/>
          </a:prstGeom>
          <a:ln w="38100" cap="sq">
            <a:solidFill>
              <a:srgbClr val="00B0F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27155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D3BBA3C-70B8-877D-1BF4-6728215B4B1F}"/>
              </a:ext>
            </a:extLst>
          </p:cNvPr>
          <p:cNvSpPr>
            <a:spLocks noGrp="1"/>
          </p:cNvSpPr>
          <p:nvPr>
            <p:ph type="title"/>
          </p:nvPr>
        </p:nvSpPr>
        <p:spPr/>
        <p:txBody>
          <a:bodyPr/>
          <a:lstStyle/>
          <a:p>
            <a:r>
              <a:rPr lang="en-US" dirty="0"/>
              <a:t>Flooding over the OWTS</a:t>
            </a:r>
          </a:p>
        </p:txBody>
      </p:sp>
      <p:pic>
        <p:nvPicPr>
          <p:cNvPr id="5" name="Picture 4" descr="A picture containing grass, outdoor, ground, dirt&#10;&#10;Description automatically generated">
            <a:extLst>
              <a:ext uri="{FF2B5EF4-FFF2-40B4-BE49-F238E27FC236}">
                <a16:creationId xmlns:a16="http://schemas.microsoft.com/office/drawing/2014/main" id="{886333B8-C9E2-59B5-DD52-0C4344C5C7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024" y="1119468"/>
            <a:ext cx="4267200" cy="3200400"/>
          </a:xfrm>
          <a:prstGeom prst="rect">
            <a:avLst/>
          </a:prstGeom>
          <a:ln w="19050">
            <a:solidFill>
              <a:srgbClr val="00B0F0"/>
            </a:solidFill>
          </a:ln>
        </p:spPr>
      </p:pic>
      <p:pic>
        <p:nvPicPr>
          <p:cNvPr id="7" name="Picture 6" descr="A picture containing grass, outdoor, ground, dirt&#10;&#10;Description automatically generated">
            <a:extLst>
              <a:ext uri="{FF2B5EF4-FFF2-40B4-BE49-F238E27FC236}">
                <a16:creationId xmlns:a16="http://schemas.microsoft.com/office/drawing/2014/main" id="{D3CCE411-F6A7-7DBE-0E8C-07031690FD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76" y="1119468"/>
            <a:ext cx="4267200" cy="3200400"/>
          </a:xfrm>
          <a:prstGeom prst="rect">
            <a:avLst/>
          </a:prstGeom>
          <a:ln w="19050" cap="sq">
            <a:solidFill>
              <a:srgbClr val="00B0F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54493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F3A453-DFA5-5A26-EEA2-42D81DD69BEF}"/>
              </a:ext>
            </a:extLst>
          </p:cNvPr>
          <p:cNvSpPr>
            <a:spLocks noGrp="1"/>
          </p:cNvSpPr>
          <p:nvPr>
            <p:ph type="ctrTitle"/>
          </p:nvPr>
        </p:nvSpPr>
        <p:spPr/>
        <p:txBody>
          <a:bodyPr/>
          <a:lstStyle/>
          <a:p>
            <a:r>
              <a:rPr lang="en-US" dirty="0"/>
              <a:t>Your Problems or Questions</a:t>
            </a:r>
          </a:p>
        </p:txBody>
      </p:sp>
    </p:spTree>
    <p:extLst>
      <p:ext uri="{BB962C8B-B14F-4D97-AF65-F5344CB8AC3E}">
        <p14:creationId xmlns:p14="http://schemas.microsoft.com/office/powerpoint/2010/main" val="3481712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05F97-9AAC-573F-F08C-8BCE80293AC5}"/>
              </a:ext>
            </a:extLst>
          </p:cNvPr>
          <p:cNvSpPr>
            <a:spLocks noGrp="1"/>
          </p:cNvSpPr>
          <p:nvPr>
            <p:ph type="title"/>
          </p:nvPr>
        </p:nvSpPr>
        <p:spPr/>
        <p:txBody>
          <a:bodyPr/>
          <a:lstStyle/>
          <a:p>
            <a:r>
              <a:rPr lang="en-US" dirty="0"/>
              <a:t>Common Problems with OWTS</a:t>
            </a:r>
          </a:p>
        </p:txBody>
      </p:sp>
      <p:sp>
        <p:nvSpPr>
          <p:cNvPr id="5" name="Content Placeholder 4">
            <a:extLst>
              <a:ext uri="{FF2B5EF4-FFF2-40B4-BE49-F238E27FC236}">
                <a16:creationId xmlns:a16="http://schemas.microsoft.com/office/drawing/2014/main" id="{51B131DD-9849-85EA-6C9A-1386F74E2493}"/>
              </a:ext>
            </a:extLst>
          </p:cNvPr>
          <p:cNvSpPr>
            <a:spLocks noGrp="1"/>
          </p:cNvSpPr>
          <p:nvPr>
            <p:ph idx="1"/>
          </p:nvPr>
        </p:nvSpPr>
        <p:spPr/>
        <p:txBody>
          <a:bodyPr>
            <a:normAutofit lnSpcReduction="10000"/>
          </a:bodyPr>
          <a:lstStyle/>
          <a:p>
            <a:pPr marL="514350" indent="-514350">
              <a:buFont typeface="+mj-lt"/>
              <a:buAutoNum type="arabicPeriod"/>
            </a:pPr>
            <a:r>
              <a:rPr lang="en-US" dirty="0"/>
              <a:t>Improper maintenance</a:t>
            </a:r>
          </a:p>
          <a:p>
            <a:pPr marL="457200" lvl="1" indent="0">
              <a:buNone/>
            </a:pPr>
            <a:r>
              <a:rPr lang="en-US" dirty="0"/>
              <a:t>Most common - lack of septic tank pumping</a:t>
            </a:r>
          </a:p>
          <a:p>
            <a:pPr marL="514350" indent="-514350">
              <a:buFont typeface="+mj-lt"/>
              <a:buAutoNum type="arabicPeriod"/>
            </a:pPr>
            <a:r>
              <a:rPr lang="en-US" dirty="0"/>
              <a:t>Overuse or misuse of the system</a:t>
            </a:r>
          </a:p>
          <a:p>
            <a:pPr marL="457200" lvl="1" indent="0">
              <a:buNone/>
            </a:pPr>
            <a:r>
              <a:rPr lang="en-US" dirty="0"/>
              <a:t>Too much water, organics, solids and cleaners</a:t>
            </a:r>
          </a:p>
          <a:p>
            <a:pPr marL="514350" indent="-514350">
              <a:buFont typeface="+mj-lt"/>
              <a:buAutoNum type="arabicPeriod"/>
            </a:pPr>
            <a:r>
              <a:rPr lang="en-US" dirty="0"/>
              <a:t>System not properly designed or installed</a:t>
            </a:r>
          </a:p>
          <a:p>
            <a:pPr marL="457200" lvl="1" indent="0">
              <a:buNone/>
            </a:pPr>
            <a:r>
              <a:rPr lang="en-US" dirty="0"/>
              <a:t>Mistake during design/installation or system not match the use (home, business or small community)</a:t>
            </a:r>
          </a:p>
        </p:txBody>
      </p:sp>
    </p:spTree>
    <p:extLst>
      <p:ext uri="{BB962C8B-B14F-4D97-AF65-F5344CB8AC3E}">
        <p14:creationId xmlns:p14="http://schemas.microsoft.com/office/powerpoint/2010/main" val="12535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4867F5-F3C6-91E3-7227-211421B3437E}"/>
              </a:ext>
            </a:extLst>
          </p:cNvPr>
          <p:cNvSpPr>
            <a:spLocks noGrp="1"/>
          </p:cNvSpPr>
          <p:nvPr>
            <p:ph type="title"/>
          </p:nvPr>
        </p:nvSpPr>
        <p:spPr/>
        <p:txBody>
          <a:bodyPr/>
          <a:lstStyle/>
          <a:p>
            <a:r>
              <a:rPr lang="en-US" dirty="0"/>
              <a:t>Resources</a:t>
            </a:r>
          </a:p>
        </p:txBody>
      </p:sp>
      <p:sp>
        <p:nvSpPr>
          <p:cNvPr id="5" name="Content Placeholder 4">
            <a:extLst>
              <a:ext uri="{FF2B5EF4-FFF2-40B4-BE49-F238E27FC236}">
                <a16:creationId xmlns:a16="http://schemas.microsoft.com/office/drawing/2014/main" id="{BCC69D23-B933-A893-3701-08FB050A86C8}"/>
              </a:ext>
            </a:extLst>
          </p:cNvPr>
          <p:cNvSpPr>
            <a:spLocks noGrp="1"/>
          </p:cNvSpPr>
          <p:nvPr>
            <p:ph idx="1"/>
          </p:nvPr>
        </p:nvSpPr>
        <p:spPr>
          <a:xfrm>
            <a:off x="426843" y="1622323"/>
            <a:ext cx="8246070" cy="2684784"/>
          </a:xfrm>
        </p:spPr>
        <p:txBody>
          <a:bodyPr>
            <a:normAutofit/>
          </a:bodyPr>
          <a:lstStyle/>
          <a:p>
            <a:r>
              <a:rPr lang="en-US" dirty="0"/>
              <a:t>See back page of User Guide for:</a:t>
            </a:r>
          </a:p>
          <a:p>
            <a:pPr lvl="1"/>
            <a:r>
              <a:rPr lang="en-US" dirty="0"/>
              <a:t>List of state regulatory contacts</a:t>
            </a:r>
          </a:p>
          <a:p>
            <a:pPr lvl="1"/>
            <a:r>
              <a:rPr lang="en-US" dirty="0"/>
              <a:t>Product disposal and selection information</a:t>
            </a:r>
          </a:p>
          <a:p>
            <a:pPr lvl="1"/>
            <a:r>
              <a:rPr lang="en-US" dirty="0"/>
              <a:t>National level resources from EPA, NOWRA and RCAP</a:t>
            </a:r>
          </a:p>
          <a:p>
            <a:endParaRPr lang="en-US" dirty="0"/>
          </a:p>
        </p:txBody>
      </p:sp>
      <p:sp>
        <p:nvSpPr>
          <p:cNvPr id="3" name="Rectangle 2">
            <a:extLst>
              <a:ext uri="{FF2B5EF4-FFF2-40B4-BE49-F238E27FC236}">
                <a16:creationId xmlns:a16="http://schemas.microsoft.com/office/drawing/2014/main" id="{F64B6B2A-F798-9C71-C05D-C9E3C4EF2204}"/>
              </a:ext>
            </a:extLst>
          </p:cNvPr>
          <p:cNvSpPr>
            <a:spLocks noChangeArrowheads="1"/>
          </p:cNvSpPr>
          <p:nvPr/>
        </p:nvSpPr>
        <p:spPr bwMode="auto">
          <a:xfrm>
            <a:off x="0" y="-323165"/>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073763"/>
                </a:solidFill>
                <a:effectLst/>
                <a:latin typeface="Trebuchet MS" panose="020B0603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97881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idx="1"/>
          </p:nvPr>
        </p:nvSpPr>
        <p:spPr>
          <a:xfrm>
            <a:off x="2382731" y="2344321"/>
            <a:ext cx="6118333" cy="685791"/>
          </a:xfrm>
        </p:spPr>
        <p:txBody>
          <a:bodyPr>
            <a:noAutofit/>
          </a:bodyPr>
          <a:lstStyle/>
          <a:p>
            <a:pPr marL="0" indent="0">
              <a:buNone/>
              <a:defRPr/>
            </a:pPr>
            <a:endParaRPr lang="en-US" sz="1800" dirty="0"/>
          </a:p>
          <a:p>
            <a:pPr marL="0" indent="0">
              <a:buNone/>
              <a:defRPr/>
            </a:pPr>
            <a:endParaRPr lang="en-US" sz="2000" b="1" cap="all" dirty="0">
              <a:latin typeface="Helvetica" panose="020B0604020202020204" pitchFamily="34" charset="0"/>
              <a:cs typeface="Helvetica" panose="020B0604020202020204" pitchFamily="34" charset="0"/>
            </a:endParaRPr>
          </a:p>
          <a:p>
            <a:pPr marL="0" indent="0">
              <a:buNone/>
              <a:defRPr/>
            </a:pPr>
            <a:endParaRPr lang="en-US" sz="2000" b="1" cap="all" dirty="0">
              <a:latin typeface="Helvetica" panose="020B0604020202020204" pitchFamily="34" charset="0"/>
              <a:cs typeface="Helvetica" panose="020B0604020202020204" pitchFamily="34" charset="0"/>
            </a:endParaRPr>
          </a:p>
          <a:p>
            <a:pPr marL="0" indent="0">
              <a:buNone/>
              <a:defRPr/>
            </a:pPr>
            <a:r>
              <a:rPr lang="en-US" sz="2000" b="1" i="1" cap="all" dirty="0">
                <a:latin typeface="Helvetica" panose="020B0604020202020204" pitchFamily="34" charset="0"/>
                <a:cs typeface="Helvetica" panose="020B0604020202020204" pitchFamily="34" charset="0"/>
              </a:rPr>
              <a:t>Instructor name</a:t>
            </a:r>
          </a:p>
          <a:p>
            <a:pPr marL="0" indent="0">
              <a:buNone/>
              <a:defRPr/>
            </a:pPr>
            <a:r>
              <a:rPr lang="en-US" sz="2000" b="1" i="1" cap="all" dirty="0">
                <a:latin typeface="Helvetica" panose="020B0604020202020204" pitchFamily="34" charset="0"/>
                <a:cs typeface="Helvetica" panose="020B0604020202020204" pitchFamily="34" charset="0"/>
              </a:rPr>
              <a:t>Instructor contact information</a:t>
            </a:r>
            <a:endParaRPr lang="en-US" sz="1800" i="1" dirty="0">
              <a:latin typeface="Helvetica" panose="020B0604020202020204" pitchFamily="34" charset="0"/>
              <a:cs typeface="Helvetica" panose="020B0604020202020204" pitchFamily="34" charset="0"/>
            </a:endParaRPr>
          </a:p>
        </p:txBody>
      </p:sp>
      <p:sp>
        <p:nvSpPr>
          <p:cNvPr id="4" name="Title 3">
            <a:extLst>
              <a:ext uri="{FF2B5EF4-FFF2-40B4-BE49-F238E27FC236}">
                <a16:creationId xmlns:a16="http://schemas.microsoft.com/office/drawing/2014/main" id="{BF3F971E-7B0A-40E3-AA52-A3E6A3D8D520}"/>
              </a:ext>
            </a:extLst>
          </p:cNvPr>
          <p:cNvSpPr>
            <a:spLocks noGrp="1"/>
          </p:cNvSpPr>
          <p:nvPr>
            <p:ph type="title" idx="4294967295"/>
          </p:nvPr>
        </p:nvSpPr>
        <p:spPr>
          <a:xfrm>
            <a:off x="2800350" y="1272382"/>
            <a:ext cx="5509419" cy="763587"/>
          </a:xfrm>
        </p:spPr>
        <p:txBody>
          <a:bodyPr>
            <a:normAutofit fontScale="90000"/>
          </a:bodyPr>
          <a:lstStyle/>
          <a:p>
            <a:r>
              <a:rPr lang="en-US" dirty="0">
                <a:solidFill>
                  <a:schemeClr val="bg1"/>
                </a:solidFill>
              </a:rPr>
              <a:t>Conclusion of Module 4</a:t>
            </a:r>
          </a:p>
        </p:txBody>
      </p:sp>
      <p:pic>
        <p:nvPicPr>
          <p:cNvPr id="5" name="Picture 4" descr="A picture containing hole, gear&#10;&#10;Description automatically generated">
            <a:extLst>
              <a:ext uri="{FF2B5EF4-FFF2-40B4-BE49-F238E27FC236}">
                <a16:creationId xmlns:a16="http://schemas.microsoft.com/office/drawing/2014/main" id="{E92F418E-E180-5AE7-EDFD-160DAE3DD7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70" y="3186064"/>
            <a:ext cx="1353777" cy="1805036"/>
          </a:xfrm>
          <a:prstGeom prst="rect">
            <a:avLst/>
          </a:prstGeom>
          <a:ln w="28575">
            <a:solidFill>
              <a:srgbClr val="00B0F0"/>
            </a:solidFill>
          </a:ln>
        </p:spPr>
      </p:pic>
    </p:spTree>
    <p:custDataLst>
      <p:tags r:id="rId1"/>
    </p:custDataLst>
    <p:extLst>
      <p:ext uri="{BB962C8B-B14F-4D97-AF65-F5344CB8AC3E}">
        <p14:creationId xmlns:p14="http://schemas.microsoft.com/office/powerpoint/2010/main" val="399013545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6DFE09-6CB4-B019-CBB2-7EDD179BFE22}"/>
              </a:ext>
            </a:extLst>
          </p:cNvPr>
          <p:cNvSpPr>
            <a:spLocks noGrp="1"/>
          </p:cNvSpPr>
          <p:nvPr>
            <p:ph type="ctrTitle"/>
          </p:nvPr>
        </p:nvSpPr>
        <p:spPr/>
        <p:txBody>
          <a:bodyPr/>
          <a:lstStyle/>
          <a:p>
            <a:r>
              <a:rPr lang="en-US" dirty="0"/>
              <a:t>Post Test</a:t>
            </a:r>
          </a:p>
        </p:txBody>
      </p:sp>
      <p:sp>
        <p:nvSpPr>
          <p:cNvPr id="6" name="Subtitle 5">
            <a:extLst>
              <a:ext uri="{FF2B5EF4-FFF2-40B4-BE49-F238E27FC236}">
                <a16:creationId xmlns:a16="http://schemas.microsoft.com/office/drawing/2014/main" id="{C2964325-7DEF-32DD-368A-12F5BE36B87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42042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34DB7-AFE6-56A4-33BB-73B6D4049B10}"/>
              </a:ext>
            </a:extLst>
          </p:cNvPr>
          <p:cNvSpPr>
            <a:spLocks noGrp="1"/>
          </p:cNvSpPr>
          <p:nvPr>
            <p:ph type="title"/>
          </p:nvPr>
        </p:nvSpPr>
        <p:spPr>
          <a:xfrm>
            <a:off x="2225500" y="645246"/>
            <a:ext cx="6461299" cy="725349"/>
          </a:xfrm>
        </p:spPr>
        <p:txBody>
          <a:bodyPr>
            <a:noAutofit/>
          </a:bodyPr>
          <a:lstStyle/>
          <a:p>
            <a:r>
              <a:rPr lang="en-US" dirty="0"/>
              <a:t>What device in the house uses the most water? </a:t>
            </a:r>
          </a:p>
        </p:txBody>
      </p:sp>
      <p:sp>
        <p:nvSpPr>
          <p:cNvPr id="4" name="Content Placeholder 3">
            <a:extLst>
              <a:ext uri="{FF2B5EF4-FFF2-40B4-BE49-F238E27FC236}">
                <a16:creationId xmlns:a16="http://schemas.microsoft.com/office/drawing/2014/main" id="{6A7EF103-7D00-94E0-4752-F561DC95E1F4}"/>
              </a:ext>
            </a:extLst>
          </p:cNvPr>
          <p:cNvSpPr>
            <a:spLocks noGrp="1"/>
          </p:cNvSpPr>
          <p:nvPr>
            <p:ph idx="1"/>
          </p:nvPr>
        </p:nvSpPr>
        <p:spPr>
          <a:xfrm>
            <a:off x="2225501" y="2007394"/>
            <a:ext cx="3052200" cy="3136107"/>
          </a:xfrm>
        </p:spPr>
        <p:txBody>
          <a:bodyPr>
            <a:normAutofit/>
          </a:bodyPr>
          <a:lstStyle/>
          <a:p>
            <a:pPr marL="557213" indent="-557213">
              <a:buFont typeface="+mj-lt"/>
              <a:buAutoNum type="arabicPeriod"/>
            </a:pPr>
            <a:r>
              <a:rPr lang="en-US" sz="3300" dirty="0"/>
              <a:t>Clothes washer</a:t>
            </a:r>
          </a:p>
          <a:p>
            <a:pPr marL="557213" indent="-557213">
              <a:buFont typeface="+mj-lt"/>
              <a:buAutoNum type="arabicPeriod"/>
            </a:pPr>
            <a:r>
              <a:rPr lang="en-US" sz="3300" dirty="0"/>
              <a:t>Shower</a:t>
            </a:r>
          </a:p>
          <a:p>
            <a:pPr marL="557213" indent="-557213">
              <a:buFont typeface="+mj-lt"/>
              <a:buAutoNum type="arabicPeriod"/>
            </a:pPr>
            <a:r>
              <a:rPr lang="en-US" sz="3300" dirty="0"/>
              <a:t>Toilet</a:t>
            </a:r>
          </a:p>
          <a:p>
            <a:pPr marL="557213" indent="-557213">
              <a:buFont typeface="+mj-lt"/>
              <a:buAutoNum type="arabicPeriod"/>
            </a:pPr>
            <a:r>
              <a:rPr lang="en-US" sz="3300" dirty="0"/>
              <a:t>Faucets</a:t>
            </a:r>
          </a:p>
        </p:txBody>
      </p:sp>
      <p:pic>
        <p:nvPicPr>
          <p:cNvPr id="6" name="Picture 5" descr="A white toilet with a white lid&#10;&#10;Description automatically generated with low confidence">
            <a:extLst>
              <a:ext uri="{FF2B5EF4-FFF2-40B4-BE49-F238E27FC236}">
                <a16:creationId xmlns:a16="http://schemas.microsoft.com/office/drawing/2014/main" id="{4A652927-50BF-EA34-1AD3-0FD815C21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600" y="1443036"/>
            <a:ext cx="3136108" cy="3136108"/>
          </a:xfrm>
          <a:prstGeom prst="rect">
            <a:avLst/>
          </a:prstGeom>
        </p:spPr>
      </p:pic>
      <p:pic>
        <p:nvPicPr>
          <p:cNvPr id="7" name="Content Placeholder 9" descr="Sunburst chart&#10;&#10;Description automatically generated with low confidence">
            <a:extLst>
              <a:ext uri="{FF2B5EF4-FFF2-40B4-BE49-F238E27FC236}">
                <a16:creationId xmlns:a16="http://schemas.microsoft.com/office/drawing/2014/main" id="{79B42BAC-1FD6-83E8-6032-A92B1710F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149" y="2083523"/>
            <a:ext cx="3486008" cy="1829598"/>
          </a:xfrm>
          <a:prstGeom prst="rect">
            <a:avLst/>
          </a:prstGeom>
        </p:spPr>
      </p:pic>
    </p:spTree>
    <p:extLst>
      <p:ext uri="{BB962C8B-B14F-4D97-AF65-F5344CB8AC3E}">
        <p14:creationId xmlns:p14="http://schemas.microsoft.com/office/powerpoint/2010/main" val="408324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B1184-607F-8BCC-62E9-1458424D0929}"/>
              </a:ext>
            </a:extLst>
          </p:cNvPr>
          <p:cNvSpPr>
            <a:spLocks noGrp="1"/>
          </p:cNvSpPr>
          <p:nvPr>
            <p:ph type="title"/>
          </p:nvPr>
        </p:nvSpPr>
        <p:spPr>
          <a:xfrm>
            <a:off x="2225500" y="734290"/>
            <a:ext cx="6461299" cy="725349"/>
          </a:xfrm>
        </p:spPr>
        <p:txBody>
          <a:bodyPr>
            <a:normAutofit fontScale="90000"/>
          </a:bodyPr>
          <a:lstStyle/>
          <a:p>
            <a:r>
              <a:rPr lang="en-US" dirty="0"/>
              <a:t>At what percentage full of solids (sludge and scum) should a septic tank be pumped?</a:t>
            </a:r>
          </a:p>
        </p:txBody>
      </p:sp>
      <p:sp>
        <p:nvSpPr>
          <p:cNvPr id="3" name="Content Placeholder 2">
            <a:extLst>
              <a:ext uri="{FF2B5EF4-FFF2-40B4-BE49-F238E27FC236}">
                <a16:creationId xmlns:a16="http://schemas.microsoft.com/office/drawing/2014/main" id="{D653AA87-E279-6AAB-B114-AAA006FC16FA}"/>
              </a:ext>
            </a:extLst>
          </p:cNvPr>
          <p:cNvSpPr>
            <a:spLocks noGrp="1"/>
          </p:cNvSpPr>
          <p:nvPr>
            <p:ph idx="1"/>
          </p:nvPr>
        </p:nvSpPr>
        <p:spPr>
          <a:xfrm>
            <a:off x="2698147" y="2122274"/>
            <a:ext cx="2167328" cy="2937820"/>
          </a:xfrm>
        </p:spPr>
        <p:txBody>
          <a:bodyPr>
            <a:normAutofit/>
          </a:bodyPr>
          <a:lstStyle/>
          <a:p>
            <a:r>
              <a:rPr lang="en-US" sz="3000" dirty="0"/>
              <a:t>10%</a:t>
            </a:r>
          </a:p>
          <a:p>
            <a:r>
              <a:rPr lang="en-US" sz="3000" dirty="0"/>
              <a:t>25%</a:t>
            </a:r>
          </a:p>
          <a:p>
            <a:r>
              <a:rPr lang="en-US" sz="3000" dirty="0"/>
              <a:t>33%</a:t>
            </a:r>
          </a:p>
          <a:p>
            <a:r>
              <a:rPr lang="en-US" sz="3000" dirty="0"/>
              <a:t>50%</a:t>
            </a:r>
          </a:p>
          <a:p>
            <a:r>
              <a:rPr lang="en-US" sz="3000" dirty="0"/>
              <a:t>100%</a:t>
            </a:r>
          </a:p>
        </p:txBody>
      </p:sp>
      <p:sp>
        <p:nvSpPr>
          <p:cNvPr id="4" name="Oval 3">
            <a:extLst>
              <a:ext uri="{FF2B5EF4-FFF2-40B4-BE49-F238E27FC236}">
                <a16:creationId xmlns:a16="http://schemas.microsoft.com/office/drawing/2014/main" id="{65B814F1-E761-D10A-6084-15C8C27C0DB4}"/>
              </a:ext>
            </a:extLst>
          </p:cNvPr>
          <p:cNvSpPr/>
          <p:nvPr/>
        </p:nvSpPr>
        <p:spPr>
          <a:xfrm>
            <a:off x="5643948" y="2122273"/>
            <a:ext cx="2492976" cy="253004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b="1" dirty="0"/>
              <a:t>25%</a:t>
            </a:r>
          </a:p>
        </p:txBody>
      </p:sp>
    </p:spTree>
    <p:extLst>
      <p:ext uri="{BB962C8B-B14F-4D97-AF65-F5344CB8AC3E}">
        <p14:creationId xmlns:p14="http://schemas.microsoft.com/office/powerpoint/2010/main" val="337243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7479A-510C-A63D-CA5F-9C969AE7D633}"/>
              </a:ext>
            </a:extLst>
          </p:cNvPr>
          <p:cNvSpPr>
            <a:spLocks noGrp="1"/>
          </p:cNvSpPr>
          <p:nvPr>
            <p:ph type="title"/>
          </p:nvPr>
        </p:nvSpPr>
        <p:spPr>
          <a:xfrm>
            <a:off x="2225501" y="465530"/>
            <a:ext cx="6430408" cy="1425054"/>
          </a:xfrm>
        </p:spPr>
        <p:txBody>
          <a:bodyPr>
            <a:noAutofit/>
          </a:bodyPr>
          <a:lstStyle/>
          <a:p>
            <a:r>
              <a:rPr lang="en-US" sz="4500" dirty="0"/>
              <a:t>What is a problem with older toilets?</a:t>
            </a:r>
          </a:p>
        </p:txBody>
      </p:sp>
      <p:sp>
        <p:nvSpPr>
          <p:cNvPr id="3" name="Content Placeholder 2">
            <a:extLst>
              <a:ext uri="{FF2B5EF4-FFF2-40B4-BE49-F238E27FC236}">
                <a16:creationId xmlns:a16="http://schemas.microsoft.com/office/drawing/2014/main" id="{4DF75332-C9DA-C67A-5396-3EAFC7B9762D}"/>
              </a:ext>
            </a:extLst>
          </p:cNvPr>
          <p:cNvSpPr>
            <a:spLocks noGrp="1"/>
          </p:cNvSpPr>
          <p:nvPr>
            <p:ph idx="1"/>
          </p:nvPr>
        </p:nvSpPr>
        <p:spPr>
          <a:xfrm>
            <a:off x="2225500" y="2187146"/>
            <a:ext cx="6337732" cy="2956355"/>
          </a:xfrm>
        </p:spPr>
        <p:txBody>
          <a:bodyPr>
            <a:normAutofit/>
          </a:bodyPr>
          <a:lstStyle/>
          <a:p>
            <a:pPr marL="557213" indent="-557213">
              <a:buFont typeface="+mj-lt"/>
              <a:buAutoNum type="arabicPeriod"/>
            </a:pPr>
            <a:r>
              <a:rPr lang="en-US" sz="3600" dirty="0"/>
              <a:t>They use 5+ gallons per flush</a:t>
            </a:r>
          </a:p>
          <a:p>
            <a:pPr marL="557213" indent="-557213">
              <a:buFont typeface="+mj-lt"/>
              <a:buAutoNum type="arabicPeriod"/>
            </a:pPr>
            <a:r>
              <a:rPr lang="en-US" sz="3600" dirty="0"/>
              <a:t>Leaky gaskets</a:t>
            </a:r>
          </a:p>
        </p:txBody>
      </p:sp>
    </p:spTree>
    <p:extLst>
      <p:ext uri="{BB962C8B-B14F-4D97-AF65-F5344CB8AC3E}">
        <p14:creationId xmlns:p14="http://schemas.microsoft.com/office/powerpoint/2010/main" val="271776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C9C5-458A-5A60-E703-48B1CAFB2660}"/>
              </a:ext>
            </a:extLst>
          </p:cNvPr>
          <p:cNvSpPr>
            <a:spLocks noGrp="1"/>
          </p:cNvSpPr>
          <p:nvPr>
            <p:ph type="title"/>
          </p:nvPr>
        </p:nvSpPr>
        <p:spPr>
          <a:xfrm>
            <a:off x="2225501" y="465530"/>
            <a:ext cx="6461299" cy="1230434"/>
          </a:xfrm>
        </p:spPr>
        <p:txBody>
          <a:bodyPr>
            <a:normAutofit fontScale="90000"/>
          </a:bodyPr>
          <a:lstStyle/>
          <a:p>
            <a:r>
              <a:rPr lang="en-US" dirty="0"/>
              <a:t>If you don’t know where your septic system components are located what can you do?</a:t>
            </a:r>
          </a:p>
        </p:txBody>
      </p:sp>
      <p:sp>
        <p:nvSpPr>
          <p:cNvPr id="3" name="Content Placeholder 2">
            <a:extLst>
              <a:ext uri="{FF2B5EF4-FFF2-40B4-BE49-F238E27FC236}">
                <a16:creationId xmlns:a16="http://schemas.microsoft.com/office/drawing/2014/main" id="{4715F14E-E933-07A2-E481-53CEFA266467}"/>
              </a:ext>
            </a:extLst>
          </p:cNvPr>
          <p:cNvSpPr>
            <a:spLocks noGrp="1"/>
          </p:cNvSpPr>
          <p:nvPr>
            <p:ph idx="1"/>
          </p:nvPr>
        </p:nvSpPr>
        <p:spPr>
          <a:xfrm>
            <a:off x="2225500" y="2057400"/>
            <a:ext cx="6804200" cy="3086101"/>
          </a:xfrm>
        </p:spPr>
        <p:txBody>
          <a:bodyPr>
            <a:normAutofit lnSpcReduction="10000"/>
          </a:bodyPr>
          <a:lstStyle/>
          <a:p>
            <a:r>
              <a:rPr lang="en-US" dirty="0"/>
              <a:t>Contact your permitting authority for records</a:t>
            </a:r>
          </a:p>
          <a:p>
            <a:r>
              <a:rPr lang="en-US" dirty="0"/>
              <a:t>Reach out to the designer, installer, inspector, service provide who was involved with it was designed or hire one to locate it</a:t>
            </a:r>
          </a:p>
          <a:p>
            <a:r>
              <a:rPr lang="en-US" dirty="0"/>
              <a:t>Try to find it out your own</a:t>
            </a:r>
          </a:p>
        </p:txBody>
      </p:sp>
    </p:spTree>
    <p:extLst>
      <p:ext uri="{BB962C8B-B14F-4D97-AF65-F5344CB8AC3E}">
        <p14:creationId xmlns:p14="http://schemas.microsoft.com/office/powerpoint/2010/main" val="234006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10568A-2D49-66F3-B56A-A257375A7D1F}"/>
              </a:ext>
            </a:extLst>
          </p:cNvPr>
          <p:cNvSpPr>
            <a:spLocks noGrp="1"/>
          </p:cNvSpPr>
          <p:nvPr>
            <p:ph type="body" sz="quarter" idx="10"/>
          </p:nvPr>
        </p:nvSpPr>
        <p:spPr>
          <a:xfrm>
            <a:off x="2808566" y="1777332"/>
            <a:ext cx="6026517" cy="1541859"/>
          </a:xfrm>
        </p:spPr>
        <p:txBody>
          <a:bodyPr/>
          <a:lstStyle/>
          <a:p>
            <a:r>
              <a:rPr lang="en-US" dirty="0"/>
              <a:t>Course Evaluation</a:t>
            </a:r>
          </a:p>
        </p:txBody>
      </p:sp>
      <p:sp>
        <p:nvSpPr>
          <p:cNvPr id="3" name="Subtitle 2">
            <a:extLst>
              <a:ext uri="{FF2B5EF4-FFF2-40B4-BE49-F238E27FC236}">
                <a16:creationId xmlns:a16="http://schemas.microsoft.com/office/drawing/2014/main" id="{2B4631F8-E2BA-D087-D2DF-D62B572AC65E}"/>
              </a:ext>
            </a:extLst>
          </p:cNvPr>
          <p:cNvSpPr>
            <a:spLocks noGrp="1"/>
          </p:cNvSpPr>
          <p:nvPr>
            <p:ph type="subTitle" idx="1"/>
          </p:nvPr>
        </p:nvSpPr>
        <p:spPr>
          <a:xfrm>
            <a:off x="2375587" y="3323014"/>
            <a:ext cx="6118333" cy="1293810"/>
          </a:xfrm>
        </p:spPr>
        <p:txBody>
          <a:bodyPr>
            <a:normAutofit/>
          </a:bodyPr>
          <a:lstStyle/>
          <a:p>
            <a:r>
              <a:rPr lang="en-US" b="1" dirty="0"/>
              <a:t>Instructor Name</a:t>
            </a:r>
          </a:p>
          <a:p>
            <a:r>
              <a:rPr lang="en-US" b="1" dirty="0"/>
              <a:t>Contact Information</a:t>
            </a:r>
          </a:p>
        </p:txBody>
      </p:sp>
    </p:spTree>
    <p:extLst>
      <p:ext uri="{BB962C8B-B14F-4D97-AF65-F5344CB8AC3E}">
        <p14:creationId xmlns:p14="http://schemas.microsoft.com/office/powerpoint/2010/main" val="3247313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Identify, Locate and Understand Your OWTS</a:t>
            </a:r>
          </a:p>
        </p:txBody>
      </p:sp>
      <p:sp>
        <p:nvSpPr>
          <p:cNvPr id="5" name="Content Placeholder 4"/>
          <p:cNvSpPr>
            <a:spLocks noGrp="1"/>
          </p:cNvSpPr>
          <p:nvPr>
            <p:ph idx="1"/>
          </p:nvPr>
        </p:nvSpPr>
        <p:spPr/>
        <p:txBody>
          <a:bodyPr>
            <a:normAutofit lnSpcReduction="10000"/>
          </a:bodyPr>
          <a:lstStyle/>
          <a:p>
            <a:r>
              <a:rPr lang="en-US" dirty="0"/>
              <a:t>Septic tank or tanks </a:t>
            </a:r>
          </a:p>
          <a:p>
            <a:pPr lvl="1"/>
            <a:r>
              <a:rPr lang="en-US" dirty="0"/>
              <a:t>Effluent filter</a:t>
            </a:r>
          </a:p>
          <a:p>
            <a:r>
              <a:rPr lang="en-US" dirty="0"/>
              <a:t>Advanced treatment unit</a:t>
            </a:r>
          </a:p>
          <a:p>
            <a:r>
              <a:rPr lang="en-US" dirty="0"/>
              <a:t>Pump, controls and alarm</a:t>
            </a:r>
          </a:p>
          <a:p>
            <a:r>
              <a:rPr lang="en-US" dirty="0"/>
              <a:t>Review your design/as-built</a:t>
            </a:r>
          </a:p>
          <a:p>
            <a:r>
              <a:rPr lang="en-US" dirty="0"/>
              <a:t>Contact your permitting authority for records</a:t>
            </a:r>
          </a:p>
          <a:p>
            <a:r>
              <a:rPr lang="en-US" dirty="0"/>
              <a:t>Ask your installer, service provider or pumper</a:t>
            </a:r>
          </a:p>
        </p:txBody>
      </p:sp>
    </p:spTree>
    <p:extLst>
      <p:ext uri="{BB962C8B-B14F-4D97-AF65-F5344CB8AC3E}">
        <p14:creationId xmlns:p14="http://schemas.microsoft.com/office/powerpoint/2010/main" val="4054521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220AF-3E7C-CD88-46E3-C12288D90881}"/>
              </a:ext>
            </a:extLst>
          </p:cNvPr>
          <p:cNvSpPr>
            <a:spLocks noGrp="1"/>
          </p:cNvSpPr>
          <p:nvPr>
            <p:ph type="title"/>
          </p:nvPr>
        </p:nvSpPr>
        <p:spPr/>
        <p:txBody>
          <a:bodyPr/>
          <a:lstStyle/>
          <a:p>
            <a:r>
              <a:rPr lang="en-US" dirty="0"/>
              <a:t>Locating Your OWTS</a:t>
            </a:r>
          </a:p>
        </p:txBody>
      </p:sp>
      <p:sp>
        <p:nvSpPr>
          <p:cNvPr id="3" name="Content Placeholder 2">
            <a:extLst>
              <a:ext uri="{FF2B5EF4-FFF2-40B4-BE49-F238E27FC236}">
                <a16:creationId xmlns:a16="http://schemas.microsoft.com/office/drawing/2014/main" id="{B14FA87A-B67A-B4D0-96D0-2066C5F94FC5}"/>
              </a:ext>
            </a:extLst>
          </p:cNvPr>
          <p:cNvSpPr>
            <a:spLocks noGrp="1"/>
          </p:cNvSpPr>
          <p:nvPr>
            <p:ph idx="1"/>
          </p:nvPr>
        </p:nvSpPr>
        <p:spPr/>
        <p:txBody>
          <a:bodyPr>
            <a:normAutofit fontScale="92500" lnSpcReduction="20000"/>
          </a:bodyPr>
          <a:lstStyle/>
          <a:p>
            <a:r>
              <a:rPr lang="en-US" sz="2200" dirty="0">
                <a:solidFill>
                  <a:srgbClr val="FFFF00"/>
                </a:solidFill>
              </a:rPr>
              <a:t>Hire a licensed contractor/installer, service provider or pumper</a:t>
            </a:r>
          </a:p>
          <a:p>
            <a:r>
              <a:rPr lang="en-US" sz="2200" dirty="0"/>
              <a:t>Locate your septic tank </a:t>
            </a:r>
          </a:p>
          <a:p>
            <a:pPr lvl="1"/>
            <a:r>
              <a:rPr lang="en-US" sz="2000" dirty="0"/>
              <a:t>If there are manholes or inspection pipes at ground level it should be easy to find</a:t>
            </a:r>
          </a:p>
          <a:p>
            <a:pPr lvl="1"/>
            <a:r>
              <a:rPr lang="en-US" sz="2000" dirty="0"/>
              <a:t>If not go into basement or crawlspace and determine where sewer pipe (typically largest pipe made of cast iron or plastic) exits the building </a:t>
            </a:r>
          </a:p>
          <a:p>
            <a:pPr lvl="1"/>
            <a:r>
              <a:rPr lang="en-US" sz="2000" dirty="0"/>
              <a:t>Then with a metal rod start poking in the soil 10 – 15 feet from the foundation in the direction pipe was leaving the house (be sure to have utilities located)</a:t>
            </a:r>
          </a:p>
          <a:p>
            <a:pPr lvl="1"/>
            <a:r>
              <a:rPr lang="en-US" sz="2000" dirty="0"/>
              <a:t>A metal detector may be helpful as many concrete tanks have metal reinforcing rods</a:t>
            </a:r>
          </a:p>
          <a:p>
            <a:pPr lvl="1"/>
            <a:r>
              <a:rPr lang="en-US" sz="2000" dirty="0"/>
              <a:t>Often the first spot to melt snow is over the septic tank</a:t>
            </a:r>
          </a:p>
        </p:txBody>
      </p:sp>
    </p:spTree>
    <p:extLst>
      <p:ext uri="{BB962C8B-B14F-4D97-AF65-F5344CB8AC3E}">
        <p14:creationId xmlns:p14="http://schemas.microsoft.com/office/powerpoint/2010/main" val="1545781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4CA1-3C02-2B2B-27F9-ED908735F717}"/>
              </a:ext>
            </a:extLst>
          </p:cNvPr>
          <p:cNvSpPr>
            <a:spLocks noGrp="1"/>
          </p:cNvSpPr>
          <p:nvPr>
            <p:ph type="title"/>
          </p:nvPr>
        </p:nvSpPr>
        <p:spPr/>
        <p:txBody>
          <a:bodyPr/>
          <a:lstStyle/>
          <a:p>
            <a:r>
              <a:rPr lang="en-US" dirty="0"/>
              <a:t>Locate Soil Treatment Area</a:t>
            </a:r>
          </a:p>
        </p:txBody>
      </p:sp>
      <p:sp>
        <p:nvSpPr>
          <p:cNvPr id="3" name="Content Placeholder 2">
            <a:extLst>
              <a:ext uri="{FF2B5EF4-FFF2-40B4-BE49-F238E27FC236}">
                <a16:creationId xmlns:a16="http://schemas.microsoft.com/office/drawing/2014/main" id="{86638B12-4C29-2EEC-A7CC-EE852D2BC9D4}"/>
              </a:ext>
            </a:extLst>
          </p:cNvPr>
          <p:cNvSpPr>
            <a:spLocks noGrp="1"/>
          </p:cNvSpPr>
          <p:nvPr>
            <p:ph idx="1"/>
          </p:nvPr>
        </p:nvSpPr>
        <p:spPr/>
        <p:txBody>
          <a:bodyPr>
            <a:normAutofit/>
          </a:bodyPr>
          <a:lstStyle/>
          <a:p>
            <a:r>
              <a:rPr lang="en-US" dirty="0"/>
              <a:t>Look in general direction sewer pipe was leaving the house and after the septic tank if you can find it</a:t>
            </a:r>
          </a:p>
          <a:p>
            <a:r>
              <a:rPr lang="en-US" dirty="0"/>
              <a:t>Potential signs are areas where grass isn’t growing as well, slight rise or depression, where soil is soggy or vegetation is green while the rest of the yard is dry</a:t>
            </a:r>
          </a:p>
          <a:p>
            <a:r>
              <a:rPr lang="en-US" dirty="0"/>
              <a:t>Probe in the soil trying to find media in the system</a:t>
            </a:r>
          </a:p>
          <a:p>
            <a:r>
              <a:rPr lang="en-US" dirty="0">
                <a:solidFill>
                  <a:srgbClr val="FFFF00"/>
                </a:solidFill>
              </a:rPr>
              <a:t>Call a professional who has tools &amp; experience</a:t>
            </a:r>
          </a:p>
          <a:p>
            <a:pPr lvl="1"/>
            <a:endParaRPr lang="en-US" dirty="0"/>
          </a:p>
        </p:txBody>
      </p:sp>
    </p:spTree>
    <p:extLst>
      <p:ext uri="{BB962C8B-B14F-4D97-AF65-F5344CB8AC3E}">
        <p14:creationId xmlns:p14="http://schemas.microsoft.com/office/powerpoint/2010/main" val="2449322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7C2F8D-DC17-63BC-0B0A-ACC63662ECD3}"/>
              </a:ext>
            </a:extLst>
          </p:cNvPr>
          <p:cNvSpPr>
            <a:spLocks noGrp="1"/>
          </p:cNvSpPr>
          <p:nvPr>
            <p:ph type="ctrTitle"/>
          </p:nvPr>
        </p:nvSpPr>
        <p:spPr/>
        <p:txBody>
          <a:bodyPr/>
          <a:lstStyle/>
          <a:p>
            <a:r>
              <a:rPr lang="en-US" dirty="0"/>
              <a:t>Troubleshooting</a:t>
            </a:r>
          </a:p>
        </p:txBody>
      </p:sp>
      <p:sp>
        <p:nvSpPr>
          <p:cNvPr id="5" name="Subtitle 4">
            <a:extLst>
              <a:ext uri="{FF2B5EF4-FFF2-40B4-BE49-F238E27FC236}">
                <a16:creationId xmlns:a16="http://schemas.microsoft.com/office/drawing/2014/main" id="{D121FE02-DE6C-30BF-EE7B-852571EB550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6588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AFA91A-C9E4-995E-2F8C-2DCB7BA63EB9}"/>
              </a:ext>
            </a:extLst>
          </p:cNvPr>
          <p:cNvSpPr>
            <a:spLocks noGrp="1"/>
          </p:cNvSpPr>
          <p:nvPr>
            <p:ph type="title"/>
          </p:nvPr>
        </p:nvSpPr>
        <p:spPr>
          <a:xfrm>
            <a:off x="330789" y="4718446"/>
            <a:ext cx="8319752" cy="425054"/>
          </a:xfrm>
        </p:spPr>
        <p:txBody>
          <a:bodyPr/>
          <a:lstStyle/>
          <a:p>
            <a:r>
              <a:rPr lang="en-US" dirty="0"/>
              <a:t>Alarm going off </a:t>
            </a:r>
          </a:p>
        </p:txBody>
      </p:sp>
      <p:pic>
        <p:nvPicPr>
          <p:cNvPr id="6" name="video_Trim">
            <a:hlinkClick r:id="" action="ppaction://media"/>
            <a:extLst>
              <a:ext uri="{FF2B5EF4-FFF2-40B4-BE49-F238E27FC236}">
                <a16:creationId xmlns:a16="http://schemas.microsoft.com/office/drawing/2014/main" id="{E6CBBADB-2C4C-434A-4DC1-A73CB881CF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88122" y="653303"/>
            <a:ext cx="2236217" cy="3975496"/>
          </a:xfrm>
          <a:prstGeom prst="rect">
            <a:avLst/>
          </a:prstGeom>
          <a:ln w="19050">
            <a:solidFill>
              <a:srgbClr val="00B0F0"/>
            </a:solidFill>
          </a:ln>
        </p:spPr>
      </p:pic>
    </p:spTree>
    <p:extLst>
      <p:ext uri="{BB962C8B-B14F-4D97-AF65-F5344CB8AC3E}">
        <p14:creationId xmlns:p14="http://schemas.microsoft.com/office/powerpoint/2010/main" val="428022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45087-EF4C-3318-750B-460D2EC563F7}"/>
              </a:ext>
            </a:extLst>
          </p:cNvPr>
          <p:cNvSpPr>
            <a:spLocks noGrp="1"/>
          </p:cNvSpPr>
          <p:nvPr>
            <p:ph type="title"/>
          </p:nvPr>
        </p:nvSpPr>
        <p:spPr/>
        <p:txBody>
          <a:bodyPr/>
          <a:lstStyle/>
          <a:p>
            <a:r>
              <a:rPr lang="en-US" dirty="0"/>
              <a:t>Wastewater backing up in the home</a:t>
            </a:r>
          </a:p>
        </p:txBody>
      </p:sp>
      <p:pic>
        <p:nvPicPr>
          <p:cNvPr id="4" name="Picture Placeholder 3" descr="Backup in house.jpg">
            <a:extLst>
              <a:ext uri="{FF2B5EF4-FFF2-40B4-BE49-F238E27FC236}">
                <a16:creationId xmlns:a16="http://schemas.microsoft.com/office/drawing/2014/main" id="{84FCD1AB-4A46-78BE-1A88-2788C013D13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6373" b="26373"/>
          <a:stretch>
            <a:fillRect/>
          </a:stretch>
        </p:blipFill>
        <p:spPr>
          <a:xfrm>
            <a:off x="309563" y="935038"/>
            <a:ext cx="8497887" cy="3414712"/>
          </a:xfrm>
          <a:prstGeom prst="rect">
            <a:avLst/>
          </a:prstGeom>
          <a:ln w="19050" cap="sq">
            <a:solidFill>
              <a:srgbClr val="00B0F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8515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3228</Words>
  <Application>Microsoft Office PowerPoint</Application>
  <PresentationFormat>On-screen Show (16:9)</PresentationFormat>
  <Paragraphs>382</Paragraphs>
  <Slides>37</Slides>
  <Notes>33</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Avenir Book</vt:lpstr>
      <vt:lpstr>Avenir Next</vt:lpstr>
      <vt:lpstr>Avenir Next Medium</vt:lpstr>
      <vt:lpstr>Calibri</vt:lpstr>
      <vt:lpstr>Helvetica</vt:lpstr>
      <vt:lpstr>Helvetica Neue</vt:lpstr>
      <vt:lpstr>Trebuchet MS</vt:lpstr>
      <vt:lpstr>trebuchet ms, sans-serif</vt:lpstr>
      <vt:lpstr>Office Theme</vt:lpstr>
      <vt:lpstr>Module 4</vt:lpstr>
      <vt:lpstr>Learning Objectives</vt:lpstr>
      <vt:lpstr>Common Problems with OWTS</vt:lpstr>
      <vt:lpstr>Identify, Locate and Understand Your OWTS</vt:lpstr>
      <vt:lpstr>Locating Your OWTS</vt:lpstr>
      <vt:lpstr>Locate Soil Treatment Area</vt:lpstr>
      <vt:lpstr>Troubleshooting</vt:lpstr>
      <vt:lpstr>Alarm going off </vt:lpstr>
      <vt:lpstr>Wastewater backing up in the home</vt:lpstr>
      <vt:lpstr>Sewage odors in the yard</vt:lpstr>
      <vt:lpstr>Electrical cord running through surface water to pump and  poor surface drainage</vt:lpstr>
      <vt:lpstr>Lack of vegetation and compaction</vt:lpstr>
      <vt:lpstr>Crushed and overloaded distribution box</vt:lpstr>
      <vt:lpstr>Surfacing of effluent and traffic over the system</vt:lpstr>
      <vt:lpstr>Roots in a distribution box and out of a septic tank </vt:lpstr>
      <vt:lpstr>Using more water than need or not spacing out usage </vt:lpstr>
      <vt:lpstr>Broken pipe full of fat, oil and grease</vt:lpstr>
      <vt:lpstr>Surfacing of sewage in the yard = health threat</vt:lpstr>
      <vt:lpstr>Lack of septic tank maintenance</vt:lpstr>
      <vt:lpstr>Tank lid collapse – safety issue</vt:lpstr>
      <vt:lpstr>Flushing of inappropriate materials</vt:lpstr>
      <vt:lpstr>Sludge coming out of a pipe in a media filter</vt:lpstr>
      <vt:lpstr>System that had not had routine maintenance for 10 years</vt:lpstr>
      <vt:lpstr>Plugged up effluent screen</vt:lpstr>
      <vt:lpstr>Chemical/soap upset of the OWTS</vt:lpstr>
      <vt:lpstr>Frozen system and straw bales for insulation not removed</vt:lpstr>
      <vt:lpstr>Fire over the OWTS media filter</vt:lpstr>
      <vt:lpstr>Flooding over the OWTS</vt:lpstr>
      <vt:lpstr>Your Problems or Questions</vt:lpstr>
      <vt:lpstr>Resources</vt:lpstr>
      <vt:lpstr>Conclusion of Module 4</vt:lpstr>
      <vt:lpstr>Post Test</vt:lpstr>
      <vt:lpstr>What device in the house uses the most water? </vt:lpstr>
      <vt:lpstr>At what percentage full of solids (sludge and scum) should a septic tank be pumped?</vt:lpstr>
      <vt:lpstr>What is a problem with older toilets?</vt:lpstr>
      <vt:lpstr>If you don’t know where your septic system components are located what can you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2017-08-01T15:40:51Z</dcterms:created>
  <dcterms:modified xsi:type="dcterms:W3CDTF">2023-07-06T12:44:30Z</dcterms:modified>
</cp:coreProperties>
</file>